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40"/>
  </p:notesMasterIdLst>
  <p:sldIdLst>
    <p:sldId id="256" r:id="rId2"/>
    <p:sldId id="258" r:id="rId3"/>
    <p:sldId id="267" r:id="rId4"/>
    <p:sldId id="337" r:id="rId5"/>
    <p:sldId id="268" r:id="rId6"/>
    <p:sldId id="271" r:id="rId7"/>
    <p:sldId id="272" r:id="rId8"/>
    <p:sldId id="276" r:id="rId9"/>
    <p:sldId id="277" r:id="rId10"/>
    <p:sldId id="278" r:id="rId11"/>
    <p:sldId id="280" r:id="rId12"/>
    <p:sldId id="281" r:id="rId13"/>
    <p:sldId id="282" r:id="rId14"/>
    <p:sldId id="284" r:id="rId15"/>
    <p:sldId id="285" r:id="rId16"/>
    <p:sldId id="286" r:id="rId17"/>
    <p:sldId id="288" r:id="rId18"/>
    <p:sldId id="289" r:id="rId19"/>
    <p:sldId id="290" r:id="rId20"/>
    <p:sldId id="293" r:id="rId21"/>
    <p:sldId id="294" r:id="rId22"/>
    <p:sldId id="295" r:id="rId23"/>
    <p:sldId id="298" r:id="rId24"/>
    <p:sldId id="300" r:id="rId25"/>
    <p:sldId id="306" r:id="rId26"/>
    <p:sldId id="307" r:id="rId27"/>
    <p:sldId id="310" r:id="rId28"/>
    <p:sldId id="311" r:id="rId29"/>
    <p:sldId id="312" r:id="rId30"/>
    <p:sldId id="313" r:id="rId31"/>
    <p:sldId id="319" r:id="rId32"/>
    <p:sldId id="323" r:id="rId33"/>
    <p:sldId id="324" r:id="rId34"/>
    <p:sldId id="325" r:id="rId35"/>
    <p:sldId id="326" r:id="rId36"/>
    <p:sldId id="330" r:id="rId37"/>
    <p:sldId id="331" r:id="rId38"/>
    <p:sldId id="336" r:id="rId39"/>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varScale="1">
        <p:scale>
          <a:sx n="100" d="100"/>
          <a:sy n="100" d="100"/>
        </p:scale>
        <p:origin x="2148" y="84"/>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4/8/2016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p>
        </p:txBody>
      </p:sp>
      <p:sp>
        <p:nvSpPr>
          <p:cNvPr id="512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a:p>
        </p:txBody>
      </p:sp>
    </p:spTree>
    <p:extLst>
      <p:ext uri="{BB962C8B-B14F-4D97-AF65-F5344CB8AC3E}">
        <p14:creationId xmlns:p14="http://schemas.microsoft.com/office/powerpoint/2010/main" val="1785717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solidFill>
                  <a:srgbClr val="000000"/>
                </a:solidFill>
                <a:latin typeface="Segoe"/>
                <a:ea typeface="ＭＳ ゴシック"/>
              </a:rPr>
              <a:t>Cross Reference: You learn more about table relationships in Lesson 3.</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37</a:t>
            </a:fld>
            <a:endParaRPr lang="en-US"/>
          </a:p>
        </p:txBody>
      </p:sp>
    </p:spTree>
    <p:extLst>
      <p:ext uri="{BB962C8B-B14F-4D97-AF65-F5344CB8AC3E}">
        <p14:creationId xmlns:p14="http://schemas.microsoft.com/office/powerpoint/2010/main" val="137348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latin typeface="Segoe"/>
                <a:ea typeface="ＭＳ ゴシック"/>
              </a:rPr>
              <a:t>Take Note: The Microsoft Office 2013 System, including Access 2013, is not compatible with Windows XP and earlier Microsoft Windows operating systems.</a:t>
            </a:r>
          </a:p>
          <a:p>
            <a:endParaRPr lang="en-US"/>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4</a:t>
            </a:fld>
            <a:endParaRPr lang="en-US"/>
          </a:p>
        </p:txBody>
      </p:sp>
    </p:spTree>
    <p:extLst>
      <p:ext uri="{BB962C8B-B14F-4D97-AF65-F5344CB8AC3E}">
        <p14:creationId xmlns:p14="http://schemas.microsoft.com/office/powerpoint/2010/main" val="209804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a:r>
              <a:rPr lang="en-US" b="0" i="0" u="none" strike="noStrike" baseline="0">
                <a:latin typeface="Segoe"/>
                <a:ea typeface="ＭＳ ゴシック"/>
              </a:rPr>
              <a:t>Take Note: Your figures might look slightly different depending upon which folder you have stored your files.</a:t>
            </a:r>
          </a:p>
          <a:p>
            <a:pPr lvl="2" rtl="0"/>
            <a:r>
              <a:rPr lang="en-US" b="0" i="0" u="none" strike="noStrike" baseline="0">
                <a:latin typeface="Segoe"/>
                <a:ea typeface="ＭＳ ゴシック"/>
              </a:rPr>
              <a:t>Troubleshooting: As part of the Office Access 2013 security model, when you open a database outside of a trusted location or the database contains active content (content that can be misused by an unscrupulous person to cause harm to your computer), a Message Bar tool appears, warning you that certain content has been disabled. If you know you can trust the database, click Enable Content.</a:t>
            </a:r>
          </a:p>
          <a:p>
            <a:pPr lvl="2" rtl="0"/>
            <a:r>
              <a:rPr lang="en-US" b="0" i="0" u="none" strike="noStrike" baseline="0">
                <a:latin typeface="Segoe"/>
                <a:ea typeface="ＭＳ ゴシック"/>
              </a:rPr>
              <a:t>Take Note: Since you know you can trust the databases downloaded from the book companion website, click Enable Content on the Message Bar for all databases in this book.</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7</a:t>
            </a:fld>
            <a:endParaRPr lang="en-US"/>
          </a:p>
        </p:txBody>
      </p:sp>
    </p:spTree>
    <p:extLst>
      <p:ext uri="{BB962C8B-B14F-4D97-AF65-F5344CB8AC3E}">
        <p14:creationId xmlns:p14="http://schemas.microsoft.com/office/powerpoint/2010/main" val="1209890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solidFill>
                  <a:srgbClr val="000000"/>
                </a:solidFill>
                <a:latin typeface="Segoe"/>
                <a:ea typeface="ＭＳ ゴシック"/>
              </a:rPr>
              <a:t>Take Note: The Navigation Pane replaces an older tool, referred to as the Database window, which appeared in versions prior to Access 2007.</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8</a:t>
            </a:fld>
            <a:endParaRPr lang="en-US"/>
          </a:p>
        </p:txBody>
      </p:sp>
    </p:spTree>
    <p:extLst>
      <p:ext uri="{BB962C8B-B14F-4D97-AF65-F5344CB8AC3E}">
        <p14:creationId xmlns:p14="http://schemas.microsoft.com/office/powerpoint/2010/main" val="2194279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solidFill>
                  <a:srgbClr val="000000"/>
                </a:solidFill>
                <a:latin typeface="Segoe"/>
                <a:ea typeface="ＭＳ ゴシック"/>
              </a:rPr>
              <a:t>Take Note: You can customize the Ribbon to have greater control over the commands that appear on it by turning off tabs and groups you rarely use, moving and/or duplicating groups from one tab to another, creating custom groups, and even creating custom tabs.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22</a:t>
            </a:fld>
            <a:endParaRPr lang="en-US"/>
          </a:p>
        </p:txBody>
      </p:sp>
    </p:spTree>
    <p:extLst>
      <p:ext uri="{BB962C8B-B14F-4D97-AF65-F5344CB8AC3E}">
        <p14:creationId xmlns:p14="http://schemas.microsoft.com/office/powerpoint/2010/main" val="1712796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solidFill>
                  <a:srgbClr val="000000"/>
                </a:solidFill>
                <a:latin typeface="Segoe"/>
                <a:ea typeface="ＭＳ ゴシック"/>
              </a:rPr>
              <a:t>Cross-Reference: You learn more about Application Parts in Lessons 2 and 10.</a:t>
            </a: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solidFill>
                  <a:srgbClr val="000000"/>
                </a:solidFill>
                <a:latin typeface="Segoe"/>
                <a:ea typeface="ＭＳ ゴシック"/>
              </a:rPr>
              <a:t>Take Note: Shortcut keys are keys or combinations of keys pressed together to perform a command. Shortcut keys provide a quick way to execute commands without having to move your hands off the keyboard and reach for a mouse. Keyboard shortcuts from previous versions of Access that begin with CTRL are the same. However, those that begin with ALT are different and require the use of KeyTips.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24</a:t>
            </a:fld>
            <a:endParaRPr lang="en-US"/>
          </a:p>
        </p:txBody>
      </p:sp>
    </p:spTree>
    <p:extLst>
      <p:ext uri="{BB962C8B-B14F-4D97-AF65-F5344CB8AC3E}">
        <p14:creationId xmlns:p14="http://schemas.microsoft.com/office/powerpoint/2010/main" val="2563245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solidFill>
                  <a:srgbClr val="000000"/>
                </a:solidFill>
                <a:latin typeface="Segoe"/>
                <a:ea typeface="ＭＳ ゴシック"/>
              </a:rPr>
              <a:t>Take Note: When you rest the mouse pointer over a command on the Ribbon, a ScreenTip displays the name of the command. Access 2013 also has Enhanced ScreenTips, which provide you with more information about the command.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27</a:t>
            </a:fld>
            <a:endParaRPr lang="en-US"/>
          </a:p>
        </p:txBody>
      </p:sp>
    </p:spTree>
    <p:extLst>
      <p:ext uri="{BB962C8B-B14F-4D97-AF65-F5344CB8AC3E}">
        <p14:creationId xmlns:p14="http://schemas.microsoft.com/office/powerpoint/2010/main" val="3726952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sz="2000" b="0" i="0" u="none" strike="noStrike" baseline="0">
                <a:solidFill>
                  <a:srgbClr val="000000"/>
                </a:solidFill>
                <a:latin typeface="Segoe"/>
                <a:ea typeface="ＭＳ ゴシック"/>
              </a:rPr>
              <a:t>Cross-Reference: You learn more about defining and modifying a primary key in Lesson 3.</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31</a:t>
            </a:fld>
            <a:endParaRPr lang="en-US"/>
          </a:p>
        </p:txBody>
      </p:sp>
    </p:spTree>
    <p:extLst>
      <p:ext uri="{BB962C8B-B14F-4D97-AF65-F5344CB8AC3E}">
        <p14:creationId xmlns:p14="http://schemas.microsoft.com/office/powerpoint/2010/main" val="597132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a:latin typeface="Segoe"/>
                <a:ea typeface="ＭＳ ゴシック"/>
              </a:rPr>
              <a:t>Take Note: Be aware that changing a data type might cut off some or all of the data in a field;in some cases, it might remove the data entirely.</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34</a:t>
            </a:fld>
            <a:endParaRPr lang="en-US"/>
          </a:p>
        </p:txBody>
      </p:sp>
    </p:spTree>
    <p:extLst>
      <p:ext uri="{BB962C8B-B14F-4D97-AF65-F5344CB8AC3E}">
        <p14:creationId xmlns:p14="http://schemas.microsoft.com/office/powerpoint/2010/main" val="871025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a:t>© 2014, John Wiley &amp; Sons, Inc.</a:t>
            </a:r>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a:t>Microsoft Official Academic Course, Microsoft Word 2013</a:t>
            </a:r>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a:t>Click to edit Master title style</a:t>
            </a:r>
          </a:p>
        </p:txBody>
      </p:sp>
      <p:sp>
        <p:nvSpPr>
          <p:cNvPr id="3" name="Table Placeholder 2"/>
          <p:cNvSpPr>
            <a:spLocks noGrp="1"/>
          </p:cNvSpPr>
          <p:nvPr>
            <p:ph type="tbl" idx="1"/>
          </p:nvPr>
        </p:nvSpPr>
        <p:spPr>
          <a:xfrm>
            <a:off x="457200" y="1447800"/>
            <a:ext cx="8229600" cy="5029200"/>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ACB71D-B5D3-BB40-AADF-A6F1034F5C5A}" type="datetimeFigureOut">
              <a:t>4/8/2016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AC6C21-FD10-F043-B079-87794BEEFEF5}" type="slidenum">
              <a:t>‹#›</a:t>
            </a:fld>
            <a:endParaRPr lang="en-US"/>
          </a:p>
        </p:txBody>
      </p:sp>
    </p:spTree>
    <p:extLst>
      <p:ext uri="{BB962C8B-B14F-4D97-AF65-F5344CB8AC3E}">
        <p14:creationId xmlns:p14="http://schemas.microsoft.com/office/powerpoint/2010/main" val="302490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2C6"/>
              </a:buCl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sz="1050"/>
            </a:lvl1pPr>
          </a:lstStyle>
          <a:p>
            <a:pPr>
              <a:defRPr/>
            </a:pPr>
            <a:r>
              <a:rPr lang="en-US"/>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a:t>Microsoft Official Academic Course, Microsoft Word 2013</a:t>
            </a:r>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5"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8"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4"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3"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a:t>© 2014, John Wiley &amp; Sons, Inc.</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Microsoft Official Academic Course, Microsoft Word 2013</a:t>
            </a:r>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A141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BA1419"/>
            </a:solidFill>
            <a:round/>
            <a:headEnd/>
            <a:tailEnd/>
          </a:ln>
          <a:extLst>
            <a:ext uri="{909E8E84-426E-40dd-AFC4-6F175D3DCCD1}">
              <a14:hiddenFill xmlns=""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a:t>© 2014, John Wiley &amp; Sons, Inc.</a:t>
            </a:r>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BA141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BA141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BA1419"/>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algn="r" eaLnBrk="1" hangingPunct="1">
              <a:defRPr/>
            </a:pPr>
            <a:r>
              <a:rPr lang="en-US" sz="4200" dirty="0">
                <a:effectLst>
                  <a:outerShdw algn="tl">
                    <a:srgbClr val="000000"/>
                  </a:outerShdw>
                </a:effectLst>
              </a:rPr>
              <a:t>Database Essentials</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a:solidFill>
                  <a:srgbClr val="BA1419"/>
                </a:solidFill>
              </a:rPr>
              <a:t>Lesson 1</a:t>
            </a:r>
          </a:p>
        </p:txBody>
      </p:sp>
      <p:sp>
        <p:nvSpPr>
          <p:cNvPr id="3" name="Date Placeholder 2"/>
          <p:cNvSpPr>
            <a:spLocks noGrp="1"/>
          </p:cNvSpPr>
          <p:nvPr>
            <p:ph type="dt" sz="half" idx="10"/>
          </p:nvPr>
        </p:nvSpPr>
        <p:spPr/>
        <p:txBody>
          <a:bodyPr/>
          <a:lstStyle/>
          <a:p>
            <a:pPr>
              <a:defRPr/>
            </a:pPr>
            <a:r>
              <a:rPr lang="en-US" dirty="0">
                <a:solidFill>
                  <a:schemeClr val="bg1"/>
                </a:solidFill>
              </a:rPr>
              <a:t>© 2014, John Wiley &amp; Sons, Inc.</a:t>
            </a:r>
          </a:p>
        </p:txBody>
      </p:sp>
      <p:sp>
        <p:nvSpPr>
          <p:cNvPr id="4" name="Footer Placeholder 3"/>
          <p:cNvSpPr>
            <a:spLocks noGrp="1"/>
          </p:cNvSpPr>
          <p:nvPr>
            <p:ph type="ftr" sz="quarter" idx="11"/>
          </p:nvPr>
        </p:nvSpPr>
        <p:spPr/>
        <p:txBody>
          <a:bodyPr/>
          <a:lstStyle/>
          <a:p>
            <a:pPr>
              <a:defRPr/>
            </a:pPr>
            <a:r>
              <a:rPr lang="en-US" dirty="0">
                <a:solidFill>
                  <a:schemeClr val="bg1"/>
                </a:solidFill>
              </a:rPr>
              <a:t>Microsoft Official Academic Course, Microsoft Word 2013</a:t>
            </a: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a:solidFill>
                  <a:srgbClr val="BA1419"/>
                </a:solidFill>
                <a:latin typeface="Segoe UI Semibold" panose="020B0702040204020203" pitchFamily="34" charset="0"/>
              </a:rPr>
              <a:t>Microsoft</a:t>
            </a:r>
            <a:r>
              <a:rPr lang="en-US" sz="4800" b="1" dirty="0">
                <a:solidFill>
                  <a:srgbClr val="BA1419"/>
                </a:solidFill>
                <a:latin typeface="+mn-lt"/>
              </a:rPr>
              <a:t> </a:t>
            </a:r>
            <a:r>
              <a:rPr lang="en-US" sz="4800" b="1" dirty="0">
                <a:solidFill>
                  <a:srgbClr val="FF0000"/>
                </a:solidFill>
                <a:latin typeface="+mn-lt"/>
              </a:rPr>
              <a:t>Access 2013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Navigation Pane</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a:latin typeface="Segoe"/>
                <a:ea typeface="ＭＳ ゴシック"/>
              </a:rPr>
              <a:t>Click the </a:t>
            </a:r>
            <a:r>
              <a:rPr lang="en-US" b="1" i="0" u="none" strike="noStrike" baseline="0">
                <a:latin typeface="Segoe"/>
                <a:ea typeface="ＭＳ ゴシック"/>
              </a:rPr>
              <a:t>down arrow </a:t>
            </a:r>
            <a:r>
              <a:rPr lang="en-US" b="0" i="0" u="none" strike="noStrike" baseline="0">
                <a:latin typeface="Segoe"/>
                <a:ea typeface="ＭＳ ゴシック"/>
              </a:rPr>
              <a:t>next to </a:t>
            </a:r>
            <a:br>
              <a:rPr lang="en-US" b="0" i="0" u="none" strike="noStrike" baseline="0">
                <a:latin typeface="Segoe"/>
                <a:ea typeface="ＭＳ ゴシック"/>
              </a:rPr>
            </a:br>
            <a:r>
              <a:rPr lang="en-US" b="0" i="0" u="none" strike="noStrike" baseline="0">
                <a:latin typeface="Segoe"/>
                <a:ea typeface="ＭＳ ゴシック"/>
              </a:rPr>
              <a:t>All Tables at the top of the </a:t>
            </a:r>
            <a:br>
              <a:rPr lang="en-US" b="0" i="0" u="none" strike="noStrike" baseline="0">
                <a:latin typeface="Segoe"/>
                <a:ea typeface="ＭＳ ゴシック"/>
              </a:rPr>
            </a:br>
            <a:r>
              <a:rPr lang="en-US" b="0" i="0" u="none" strike="noStrike" baseline="0">
                <a:latin typeface="Segoe"/>
                <a:ea typeface="ＭＳ ゴシック"/>
              </a:rPr>
              <a:t>Navigation Pane to display the </a:t>
            </a:r>
            <a:br>
              <a:rPr lang="en-US" b="0" i="0" u="none" strike="noStrike" baseline="0">
                <a:latin typeface="Segoe"/>
                <a:ea typeface="ＭＳ ゴシック"/>
              </a:rPr>
            </a:br>
            <a:r>
              <a:rPr lang="en-US" b="0" i="0" u="none" strike="noStrike" baseline="0">
                <a:latin typeface="Segoe"/>
                <a:ea typeface="ＭＳ ゴシック"/>
              </a:rPr>
              <a:t>menu again, and click </a:t>
            </a:r>
            <a:r>
              <a:rPr lang="en-US" b="1" i="0" u="none" strike="noStrike" baseline="0">
                <a:latin typeface="Segoe"/>
                <a:ea typeface="ＭＳ ゴシック"/>
              </a:rPr>
              <a:t>Object </a:t>
            </a:r>
            <a:br>
              <a:rPr lang="en-US" b="1" i="0" u="none" strike="noStrike" baseline="0">
                <a:latin typeface="Segoe"/>
                <a:ea typeface="ＭＳ ゴシック"/>
              </a:rPr>
            </a:br>
            <a:r>
              <a:rPr lang="en-US" b="1" i="0" u="none" strike="noStrike" baseline="0">
                <a:latin typeface="Segoe"/>
                <a:ea typeface="ＭＳ ゴシック"/>
              </a:rPr>
              <a:t>Type</a:t>
            </a:r>
            <a:r>
              <a:rPr lang="en-US" b="0" i="0" u="none" strike="noStrike" baseline="0">
                <a:latin typeface="Segoe"/>
                <a:ea typeface="ＭＳ ゴシック"/>
              </a:rPr>
              <a:t> to return to the original </a:t>
            </a:r>
            <a:br>
              <a:rPr lang="en-US" b="0" i="0" u="none" strike="noStrike" baseline="0">
                <a:latin typeface="Segoe"/>
                <a:ea typeface="ＭＳ ゴシック"/>
              </a:rPr>
            </a:br>
            <a:r>
              <a:rPr lang="en-US" b="0" i="0" u="none" strike="noStrike" baseline="0">
                <a:latin typeface="Segoe"/>
                <a:ea typeface="ＭＳ ゴシック"/>
              </a:rPr>
              <a:t>view.</a:t>
            </a:r>
          </a:p>
          <a:p>
            <a:pPr lvl="1">
              <a:buFont typeface="+mj-lt"/>
              <a:buAutoNum type="arabicPeriod" startAt="4"/>
            </a:pPr>
            <a:r>
              <a:rPr lang="en-US">
                <a:latin typeface="Segoe"/>
                <a:ea typeface="ＭＳ ゴシック"/>
              </a:rPr>
              <a:t>Right-click in the white area </a:t>
            </a:r>
            <a:br>
              <a:rPr lang="en-US">
                <a:latin typeface="Segoe"/>
                <a:ea typeface="ＭＳ ゴシック"/>
              </a:rPr>
            </a:br>
            <a:r>
              <a:rPr lang="en-US">
                <a:latin typeface="Segoe"/>
                <a:ea typeface="ＭＳ ゴシック"/>
              </a:rPr>
              <a:t>of the Navigation Pane to </a:t>
            </a:r>
            <a:br>
              <a:rPr lang="en-US">
                <a:latin typeface="Segoe"/>
                <a:ea typeface="ＭＳ ゴシック"/>
              </a:rPr>
            </a:br>
            <a:r>
              <a:rPr lang="en-US">
                <a:latin typeface="Segoe"/>
                <a:ea typeface="ＭＳ ゴシック"/>
              </a:rPr>
              <a:t>display a shortcut menu. Click </a:t>
            </a:r>
            <a:br>
              <a:rPr lang="en-US">
                <a:latin typeface="Segoe"/>
                <a:ea typeface="ＭＳ ゴシック"/>
              </a:rPr>
            </a:br>
            <a:r>
              <a:rPr lang="en-US" b="1">
                <a:latin typeface="Segoe"/>
                <a:ea typeface="ＭＳ ゴシック"/>
              </a:rPr>
              <a:t>View By</a:t>
            </a:r>
            <a:r>
              <a:rPr lang="en-US">
                <a:latin typeface="Segoe"/>
                <a:ea typeface="ＭＳ ゴシック"/>
              </a:rPr>
              <a:t> and then choose </a:t>
            </a:r>
            <a:br>
              <a:rPr lang="en-US">
                <a:latin typeface="Segoe"/>
                <a:ea typeface="ＭＳ ゴシック"/>
              </a:rPr>
            </a:br>
            <a:r>
              <a:rPr lang="en-US" b="1">
                <a:latin typeface="Segoe"/>
                <a:ea typeface="ＭＳ ゴシック"/>
              </a:rPr>
              <a:t>Details</a:t>
            </a:r>
            <a:r>
              <a:rPr lang="en-US">
                <a:latin typeface="Segoe"/>
                <a:ea typeface="ＭＳ ゴシック"/>
              </a:rPr>
              <a:t>, as shown at right.</a:t>
            </a:r>
          </a:p>
          <a:p>
            <a:pPr lvl="1" rtl="0">
              <a:buFont typeface="+mj-lt"/>
              <a:buAutoNum type="arabicPeriod" startAt="4"/>
            </a:pPr>
            <a:endParaRPr lang="en-US" b="0" i="0" u="none" strike="noStrike" baseline="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10</a:t>
            </a:fld>
            <a:endParaRPr lang="en-US" dirty="0"/>
          </a:p>
        </p:txBody>
      </p:sp>
      <p:pic>
        <p:nvPicPr>
          <p:cNvPr id="7" name="Picture 6" descr="01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600200"/>
            <a:ext cx="3429000" cy="3646222"/>
          </a:xfrm>
          <a:prstGeom prst="rect">
            <a:avLst/>
          </a:prstGeom>
        </p:spPr>
      </p:pic>
    </p:spTree>
    <p:extLst>
      <p:ext uri="{BB962C8B-B14F-4D97-AF65-F5344CB8AC3E}">
        <p14:creationId xmlns:p14="http://schemas.microsoft.com/office/powerpoint/2010/main" val="1956711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Navigation Pane</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a:latin typeface="Segoe"/>
                <a:ea typeface="ＭＳ ゴシック"/>
              </a:rPr>
              <a:t>The database objects are </a:t>
            </a:r>
            <a:br>
              <a:rPr lang="en-US" b="0" i="0" u="none" strike="noStrike" baseline="0">
                <a:latin typeface="Segoe"/>
                <a:ea typeface="ＭＳ ゴシック"/>
              </a:rPr>
            </a:br>
            <a:r>
              <a:rPr lang="en-US" b="0" i="0" u="none" strike="noStrike" baseline="0">
                <a:latin typeface="Segoe"/>
                <a:ea typeface="ＭＳ ゴシック"/>
              </a:rPr>
              <a:t>displayed with details. Click </a:t>
            </a:r>
            <a:br>
              <a:rPr lang="en-US" b="0" i="0" u="none" strike="noStrike" baseline="0">
                <a:latin typeface="Segoe"/>
                <a:ea typeface="ＭＳ ゴシック"/>
              </a:rPr>
            </a:br>
            <a:r>
              <a:rPr lang="en-US" b="0" i="0" u="none" strike="noStrike" baseline="0">
                <a:latin typeface="Segoe"/>
                <a:ea typeface="ＭＳ ゴシック"/>
              </a:rPr>
              <a:t>the right side of the Navi-</a:t>
            </a:r>
            <a:br>
              <a:rPr lang="en-US" b="0" i="0" u="none" strike="noStrike" baseline="0">
                <a:latin typeface="Segoe"/>
                <a:ea typeface="ＭＳ ゴシック"/>
              </a:rPr>
            </a:br>
            <a:r>
              <a:rPr lang="en-US" b="0" i="0" u="none" strike="noStrike" baseline="0">
                <a:latin typeface="Segoe"/>
                <a:ea typeface="ＭＳ ゴシック"/>
              </a:rPr>
              <a:t>gation Pane and drag to </a:t>
            </a:r>
            <a:br>
              <a:rPr lang="en-US" b="0" i="0" u="none" strike="noStrike" baseline="0">
                <a:latin typeface="Segoe"/>
                <a:ea typeface="ＭＳ ゴシック"/>
              </a:rPr>
            </a:br>
            <a:r>
              <a:rPr lang="en-US" b="0" i="0" u="none" strike="noStrike" baseline="0">
                <a:latin typeface="Segoe"/>
                <a:ea typeface="ＭＳ ゴシック"/>
              </a:rPr>
              <a:t>make it wider so all the </a:t>
            </a:r>
            <a:br>
              <a:rPr lang="en-US" b="0" i="0" u="none" strike="noStrike" baseline="0">
                <a:latin typeface="Segoe"/>
                <a:ea typeface="ＭＳ ゴシック"/>
              </a:rPr>
            </a:br>
            <a:r>
              <a:rPr lang="en-US" b="0" i="0" u="none" strike="noStrike" baseline="0">
                <a:latin typeface="Segoe"/>
                <a:ea typeface="ＭＳ ゴシック"/>
              </a:rPr>
              <a:t>information can be read, </a:t>
            </a:r>
            <a:br>
              <a:rPr lang="en-US" b="0" i="0" u="none" strike="noStrike" baseline="0">
                <a:latin typeface="Segoe"/>
                <a:ea typeface="ＭＳ ゴシック"/>
              </a:rPr>
            </a:br>
            <a:r>
              <a:rPr lang="en-US" b="0" i="0" u="none" strike="noStrike" baseline="0">
                <a:latin typeface="Segoe"/>
                <a:ea typeface="ＭＳ ゴシック"/>
              </a:rPr>
              <a:t>as shown at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11</a:t>
            </a:fld>
            <a:endParaRPr lang="en-US" dirty="0"/>
          </a:p>
        </p:txBody>
      </p:sp>
      <p:pic>
        <p:nvPicPr>
          <p:cNvPr id="7" name="Picture 6" descr="01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676400"/>
            <a:ext cx="3655573" cy="4538133"/>
          </a:xfrm>
          <a:prstGeom prst="rect">
            <a:avLst/>
          </a:prstGeom>
        </p:spPr>
      </p:pic>
    </p:spTree>
    <p:extLst>
      <p:ext uri="{BB962C8B-B14F-4D97-AF65-F5344CB8AC3E}">
        <p14:creationId xmlns:p14="http://schemas.microsoft.com/office/powerpoint/2010/main" val="233456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Navigation Pane</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a:latin typeface="Segoe"/>
                <a:ea typeface="ＭＳ ゴシック"/>
              </a:rPr>
              <a:t>If the search bar does not appear at the top of the Navigation Pane, right-click the</a:t>
            </a:r>
            <a:r>
              <a:rPr lang="en-US" b="1" i="0" u="none" strike="noStrike" baseline="0">
                <a:latin typeface="Segoe"/>
                <a:ea typeface="ＭＳ ゴシック"/>
              </a:rPr>
              <a:t> All Access Objects</a:t>
            </a:r>
            <a:r>
              <a:rPr lang="en-US" b="0" i="0" u="none" strike="noStrike" baseline="0">
                <a:latin typeface="Segoe"/>
                <a:ea typeface="ＭＳ ゴシック"/>
              </a:rPr>
              <a:t> header of the Navigation Pane. On the shortcut menu, click </a:t>
            </a:r>
            <a:r>
              <a:rPr lang="en-US" b="1" i="0" u="none" strike="noStrike" baseline="0">
                <a:latin typeface="Segoe"/>
                <a:ea typeface="ＭＳ ゴシック"/>
              </a:rPr>
              <a:t>Search Bar.</a:t>
            </a:r>
            <a:r>
              <a:rPr lang="en-US" b="0" i="0" u="none" strike="noStrike" baseline="0">
                <a:latin typeface="Segoe"/>
                <a:ea typeface="ＭＳ ゴシック"/>
              </a:rPr>
              <a:t> A search bar is now displayed at the top of the Navigation Pane. You can toggle the search bar display by clicking the Search Bar option.</a:t>
            </a:r>
          </a:p>
          <a:p>
            <a:pPr lvl="1" rtl="0">
              <a:buAutoNum type="arabicPeriod" startAt="7"/>
            </a:pPr>
            <a:r>
              <a:rPr lang="en-US" b="0" i="0" u="none" strike="noStrike" baseline="0">
                <a:latin typeface="Segoe"/>
                <a:ea typeface="ＭＳ ゴシック"/>
              </a:rPr>
              <a:t>Display the Navigation Pane shortcut menu, click </a:t>
            </a:r>
            <a:r>
              <a:rPr lang="en-US" b="1" i="0" u="none" strike="noStrike" baseline="0">
                <a:latin typeface="Segoe"/>
                <a:ea typeface="ＭＳ ゴシック"/>
              </a:rPr>
              <a:t>View By</a:t>
            </a:r>
            <a:r>
              <a:rPr lang="en-US" b="0" i="0" u="none" strike="noStrike" baseline="0">
                <a:latin typeface="Segoe"/>
                <a:ea typeface="ＭＳ ゴシック"/>
              </a:rPr>
              <a:t>, and then </a:t>
            </a:r>
            <a:r>
              <a:rPr lang="en-US" b="1" i="0" u="none" strike="noStrike" baseline="0">
                <a:latin typeface="Segoe"/>
                <a:ea typeface="ＭＳ ゴシック"/>
              </a:rPr>
              <a:t>List</a:t>
            </a:r>
            <a:r>
              <a:rPr lang="en-US" b="0" i="0" u="none" strike="noStrike" baseline="0">
                <a:latin typeface="Segoe"/>
                <a:ea typeface="ＭＳ ゴシック"/>
              </a:rPr>
              <a:t> to display the database objects in a list.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12</a:t>
            </a:fld>
            <a:endParaRPr lang="en-US" dirty="0"/>
          </a:p>
        </p:txBody>
      </p:sp>
    </p:spTree>
    <p:extLst>
      <p:ext uri="{BB962C8B-B14F-4D97-AF65-F5344CB8AC3E}">
        <p14:creationId xmlns:p14="http://schemas.microsoft.com/office/powerpoint/2010/main" val="3590025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Navigation Pane</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a:solidFill>
                  <a:srgbClr val="000000"/>
                </a:solidFill>
                <a:latin typeface="Segoe"/>
                <a:ea typeface="ＭＳ ゴシック"/>
              </a:rPr>
              <a:t>Click the </a:t>
            </a:r>
            <a:r>
              <a:rPr lang="en-US" b="1" i="0" u="none" strike="noStrike" baseline="0">
                <a:solidFill>
                  <a:srgbClr val="000000"/>
                </a:solidFill>
                <a:latin typeface="Segoe"/>
                <a:ea typeface="ＭＳ ゴシック"/>
              </a:rPr>
              <a:t>Shutter Bar Open/Close </a:t>
            </a:r>
            <a:br>
              <a:rPr lang="en-US" b="1" i="0" u="none" strike="noStrike" baseline="0">
                <a:solidFill>
                  <a:srgbClr val="000000"/>
                </a:solidFill>
                <a:latin typeface="Segoe"/>
                <a:ea typeface="ＭＳ ゴシック"/>
              </a:rPr>
            </a:br>
            <a:r>
              <a:rPr lang="en-US" b="1" i="0" u="none" strike="noStrike" baseline="0">
                <a:solidFill>
                  <a:srgbClr val="000000"/>
                </a:solidFill>
                <a:latin typeface="Segoe"/>
                <a:ea typeface="ＭＳ ゴシック"/>
              </a:rPr>
              <a:t>Button</a:t>
            </a:r>
            <a:r>
              <a:rPr lang="en-US" b="0" i="0" u="none" strike="noStrike" baseline="0">
                <a:solidFill>
                  <a:srgbClr val="000000"/>
                </a:solidFill>
                <a:latin typeface="Segoe"/>
                <a:ea typeface="ＭＳ ゴシック"/>
              </a:rPr>
              <a:t> to collapse the Navigation </a:t>
            </a:r>
            <a:br>
              <a:rPr lang="en-US" b="0" i="0" u="none" strike="noStrike" baseline="0">
                <a:solidFill>
                  <a:srgbClr val="000000"/>
                </a:solidFill>
                <a:latin typeface="Segoe"/>
                <a:ea typeface="ＭＳ ゴシック"/>
              </a:rPr>
            </a:br>
            <a:r>
              <a:rPr lang="en-US" b="0" i="0" u="none" strike="noStrike" baseline="0">
                <a:solidFill>
                  <a:srgbClr val="000000"/>
                </a:solidFill>
                <a:latin typeface="Segoe"/>
                <a:ea typeface="ＭＳ ゴシック"/>
              </a:rPr>
              <a:t>Pane. Notice it is not entirely hidden, </a:t>
            </a:r>
            <a:br>
              <a:rPr lang="en-US" b="0" i="0" u="none" strike="noStrike" baseline="0">
                <a:solidFill>
                  <a:srgbClr val="000000"/>
                </a:solidFill>
                <a:latin typeface="Segoe"/>
                <a:ea typeface="ＭＳ ゴシック"/>
              </a:rPr>
            </a:br>
            <a:r>
              <a:rPr lang="en-US" b="0" i="0" u="none" strike="noStrike" baseline="0">
                <a:solidFill>
                  <a:srgbClr val="000000"/>
                </a:solidFill>
                <a:latin typeface="Segoe"/>
                <a:ea typeface="ＭＳ ゴシック"/>
              </a:rPr>
              <a:t>as shown at right.</a:t>
            </a:r>
          </a:p>
          <a:p>
            <a:pPr lvl="1" rtl="0">
              <a:buAutoNum type="arabicPeriod" startAt="9"/>
            </a:pPr>
            <a:r>
              <a:rPr lang="en-US" b="0" i="0" u="none" strike="noStrike" baseline="0">
                <a:solidFill>
                  <a:srgbClr val="000000"/>
                </a:solidFill>
                <a:latin typeface="Segoe"/>
                <a:ea typeface="ＭＳ ゴシック"/>
              </a:rPr>
              <a:t>Click the </a:t>
            </a:r>
            <a:r>
              <a:rPr lang="en-US" b="1" i="0" u="none" strike="noStrike" baseline="0">
                <a:solidFill>
                  <a:srgbClr val="000000"/>
                </a:solidFill>
                <a:latin typeface="Segoe"/>
                <a:ea typeface="ＭＳ ゴシック"/>
              </a:rPr>
              <a:t>Shutter Bar Open/Close </a:t>
            </a:r>
            <a:br>
              <a:rPr lang="en-US" b="1" i="0" u="none" strike="noStrike" baseline="0">
                <a:solidFill>
                  <a:srgbClr val="000000"/>
                </a:solidFill>
                <a:latin typeface="Segoe"/>
                <a:ea typeface="ＭＳ ゴシック"/>
              </a:rPr>
            </a:br>
            <a:r>
              <a:rPr lang="en-US" b="1" i="0" u="none" strike="noStrike" baseline="0">
                <a:solidFill>
                  <a:srgbClr val="000000"/>
                </a:solidFill>
                <a:latin typeface="Segoe"/>
                <a:ea typeface="ＭＳ ゴシック"/>
              </a:rPr>
              <a:t>Button </a:t>
            </a:r>
            <a:r>
              <a:rPr lang="en-US" b="0" i="0" u="none" strike="noStrike" baseline="0">
                <a:solidFill>
                  <a:srgbClr val="000000"/>
                </a:solidFill>
                <a:latin typeface="Segoe"/>
                <a:ea typeface="ＭＳ ゴシック"/>
              </a:rPr>
              <a:t>to expand the Navigation </a:t>
            </a:r>
            <a:br>
              <a:rPr lang="en-US" b="0" i="0" u="none" strike="noStrike" baseline="0">
                <a:solidFill>
                  <a:srgbClr val="000000"/>
                </a:solidFill>
                <a:latin typeface="Segoe"/>
                <a:ea typeface="ＭＳ ゴシック"/>
              </a:rPr>
            </a:br>
            <a:r>
              <a:rPr lang="en-US" b="0" i="0" u="none" strike="noStrike" baseline="0">
                <a:solidFill>
                  <a:srgbClr val="000000"/>
                </a:solidFill>
                <a:latin typeface="Segoe"/>
                <a:ea typeface="ＭＳ ゴシック"/>
              </a:rPr>
              <a:t>Pane again.</a:t>
            </a:r>
          </a:p>
          <a:p>
            <a:pPr lvl="0" rtl="0"/>
            <a:r>
              <a:rPr lang="en-US" b="1" i="0" u="none" strike="noStrike" baseline="0">
                <a:solidFill>
                  <a:srgbClr val="000000"/>
                </a:solidFill>
                <a:latin typeface="Segoe"/>
                <a:ea typeface="ＭＳ ゴシック"/>
              </a:rPr>
              <a:t>PAUSE.</a:t>
            </a:r>
            <a:r>
              <a:rPr lang="en-US" b="1" i="0" u="none" strike="noStrike" baseline="0">
                <a:solidFill>
                  <a:srgbClr val="000000"/>
                </a:solidFill>
                <a:latin typeface="ITC Officina Sans Bold"/>
                <a:ea typeface="ＭＳ ゴシック"/>
              </a:rPr>
              <a:t> </a:t>
            </a:r>
            <a:r>
              <a:rPr lang="en-US" b="1" i="0" u="none" strike="noStrike" baseline="0">
                <a:solidFill>
                  <a:srgbClr val="000000"/>
                </a:solidFill>
                <a:latin typeface="Segoe"/>
                <a:ea typeface="ＭＳ ゴシック"/>
              </a:rPr>
              <a:t>LEAVE</a:t>
            </a:r>
            <a:r>
              <a:rPr lang="en-US" b="0" i="0" u="none" strike="noStrike" baseline="0">
                <a:solidFill>
                  <a:srgbClr val="000000"/>
                </a:solidFill>
                <a:latin typeface="Segoe"/>
                <a:ea typeface="ＭＳ ゴシック"/>
              </a:rPr>
              <a:t> the database open to </a:t>
            </a:r>
            <a:br>
              <a:rPr lang="en-US" b="0" i="0" u="none" strike="noStrike" baseline="0">
                <a:solidFill>
                  <a:srgbClr val="000000"/>
                </a:solidFill>
                <a:latin typeface="Segoe"/>
                <a:ea typeface="ＭＳ ゴシック"/>
              </a:rPr>
            </a:br>
            <a:r>
              <a:rPr lang="en-US" b="0" i="0" u="none" strike="noStrike" baseline="0">
                <a:solidFill>
                  <a:srgbClr val="000000"/>
                </a:solidFill>
                <a:latin typeface="Segoe"/>
                <a:ea typeface="ＭＳ ゴシック"/>
              </a:rPr>
              <a:t>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13</a:t>
            </a:fld>
            <a:endParaRPr lang="en-US" dirty="0"/>
          </a:p>
        </p:txBody>
      </p:sp>
      <p:pic>
        <p:nvPicPr>
          <p:cNvPr id="7" name="Picture 6" descr="01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8467" y="1600200"/>
            <a:ext cx="2100988" cy="4538133"/>
          </a:xfrm>
          <a:prstGeom prst="rect">
            <a:avLst/>
          </a:prstGeom>
        </p:spPr>
      </p:pic>
    </p:spTree>
    <p:extLst>
      <p:ext uri="{BB962C8B-B14F-4D97-AF65-F5344CB8AC3E}">
        <p14:creationId xmlns:p14="http://schemas.microsoft.com/office/powerpoint/2010/main" val="2889889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Object Tabs</a:t>
            </a:r>
          </a:p>
        </p:txBody>
      </p:sp>
      <p:sp>
        <p:nvSpPr>
          <p:cNvPr id="3" name="Text Placeholder 2"/>
          <p:cNvSpPr>
            <a:spLocks noGrp="1"/>
          </p:cNvSpPr>
          <p:nvPr>
            <p:ph type="body" idx="1"/>
          </p:nvPr>
        </p:nvSpPr>
        <p:spPr/>
        <p:txBody>
          <a:bodyPr/>
          <a:lstStyle/>
          <a:p>
            <a:pPr lvl="0" rtl="0"/>
            <a:r>
              <a:rPr lang="en-US" b="1" i="0" u="none" strike="noStrike" baseline="0">
                <a:latin typeface="Segoe"/>
                <a:ea typeface="ＭＳ ゴシック"/>
              </a:rPr>
              <a:t>USE </a:t>
            </a:r>
            <a:r>
              <a:rPr lang="en-US" b="0" i="0" u="none" strike="noStrike" baseline="0">
                <a:latin typeface="Segoe"/>
                <a:ea typeface="ＭＳ ゴシック"/>
              </a:rPr>
              <a:t>the database you used in the previous exercise.</a:t>
            </a:r>
          </a:p>
          <a:p>
            <a:pPr lvl="1" rtl="0"/>
            <a:r>
              <a:rPr lang="en-US" b="0" i="0" u="none" strike="noStrike" baseline="0">
                <a:latin typeface="Segoe"/>
                <a:ea typeface="ＭＳ ゴシック"/>
              </a:rPr>
              <a:t>In the Navigation Pane, double-click</a:t>
            </a:r>
            <a:r>
              <a:rPr lang="en-US" b="1" i="0" u="none" strike="noStrike" baseline="0">
                <a:latin typeface="Segoe"/>
                <a:ea typeface="ＭＳ ゴシック"/>
              </a:rPr>
              <a:t> Student Details.</a:t>
            </a:r>
            <a:r>
              <a:rPr lang="en-US" b="0" i="0" u="none" strike="noStrike" baseline="0">
                <a:latin typeface="Segoe"/>
                <a:ea typeface="ＭＳ ゴシック"/>
              </a:rPr>
              <a:t> A new object tab opens to display the form, as shown</a:t>
            </a:r>
            <a:r>
              <a:rPr lang="en-US" b="0" i="0" u="none" strike="noStrike">
                <a:latin typeface="Segoe"/>
                <a:ea typeface="ＭＳ ゴシック"/>
              </a:rPr>
              <a:t> below</a:t>
            </a:r>
            <a:r>
              <a:rPr lang="en-US">
                <a:latin typeface="Segoe"/>
                <a:ea typeface="ＭＳ ゴシック"/>
              </a:rPr>
              <a:t>.</a:t>
            </a:r>
            <a:endParaRPr lang="en-US" b="0" i="0" u="none" strike="noStrike">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14</a:t>
            </a:fld>
            <a:endParaRPr lang="en-US" dirty="0"/>
          </a:p>
        </p:txBody>
      </p:sp>
      <p:pic>
        <p:nvPicPr>
          <p:cNvPr id="7" name="Picture 6" descr="01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997200"/>
            <a:ext cx="5317067" cy="3109694"/>
          </a:xfrm>
          <a:prstGeom prst="rect">
            <a:avLst/>
          </a:prstGeom>
        </p:spPr>
      </p:pic>
    </p:spTree>
    <p:extLst>
      <p:ext uri="{BB962C8B-B14F-4D97-AF65-F5344CB8AC3E}">
        <p14:creationId xmlns:p14="http://schemas.microsoft.com/office/powerpoint/2010/main" val="427787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Object Tabs</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a:latin typeface="Segoe"/>
                <a:ea typeface="ＭＳ ゴシック"/>
              </a:rPr>
              <a:t>In the Navigation Pane, double-click </a:t>
            </a:r>
            <a:r>
              <a:rPr lang="en-US" b="1" i="0" u="none" strike="noStrike" baseline="0">
                <a:latin typeface="Segoe"/>
                <a:ea typeface="ＭＳ ゴシック"/>
              </a:rPr>
              <a:t>All Students.</a:t>
            </a:r>
            <a:r>
              <a:rPr lang="en-US" b="0" i="0" u="none" strike="noStrike" baseline="0">
                <a:latin typeface="Segoe"/>
                <a:ea typeface="ＭＳ ゴシック"/>
              </a:rPr>
              <a:t> A new object tab opens to display the report, as shown below.</a:t>
            </a:r>
          </a:p>
          <a:p>
            <a:pPr lvl="1" rtl="0">
              <a:buAutoNum type="arabicPeriod" startAt="2"/>
            </a:pPr>
            <a:r>
              <a:rPr lang="en-US" b="0" i="0" u="none" strike="noStrike" baseline="0">
                <a:latin typeface="Segoe"/>
                <a:ea typeface="ＭＳ ゴシック"/>
              </a:rPr>
              <a:t>Click the </a:t>
            </a:r>
            <a:r>
              <a:rPr lang="en-US" b="1" i="0" u="none" strike="noStrike" baseline="0">
                <a:latin typeface="Segoe"/>
                <a:ea typeface="ＭＳ ゴシック"/>
              </a:rPr>
              <a:t>Close</a:t>
            </a:r>
            <a:r>
              <a:rPr lang="en-US" b="0" i="0" u="none" strike="noStrike" baseline="0">
                <a:latin typeface="Segoe"/>
                <a:ea typeface="ＭＳ ゴシック"/>
              </a:rPr>
              <a:t> button on the Report tab to close it.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15</a:t>
            </a:fld>
            <a:endParaRPr lang="en-US" dirty="0"/>
          </a:p>
        </p:txBody>
      </p:sp>
      <p:pic>
        <p:nvPicPr>
          <p:cNvPr id="7" name="Picture 6" descr="01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3021627"/>
            <a:ext cx="5444067" cy="3223597"/>
          </a:xfrm>
          <a:prstGeom prst="rect">
            <a:avLst/>
          </a:prstGeom>
        </p:spPr>
      </p:pic>
    </p:spTree>
    <p:extLst>
      <p:ext uri="{BB962C8B-B14F-4D97-AF65-F5344CB8AC3E}">
        <p14:creationId xmlns:p14="http://schemas.microsoft.com/office/powerpoint/2010/main" val="2078731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Object Tabs</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a:solidFill>
                  <a:srgbClr val="000000"/>
                </a:solidFill>
                <a:latin typeface="Segoe"/>
                <a:ea typeface="ＭＳ ゴシック"/>
              </a:rPr>
              <a:t>Right-click the </a:t>
            </a:r>
            <a:r>
              <a:rPr lang="en-US" b="1" i="0" u="none" strike="noStrike" baseline="0">
                <a:solidFill>
                  <a:srgbClr val="000000"/>
                </a:solidFill>
                <a:latin typeface="Segoe"/>
                <a:ea typeface="ＭＳ ゴシック"/>
              </a:rPr>
              <a:t>Student Details</a:t>
            </a:r>
            <a:r>
              <a:rPr lang="en-US" b="0" i="0" u="none" strike="noStrike" baseline="0">
                <a:solidFill>
                  <a:srgbClr val="000000"/>
                </a:solidFill>
                <a:latin typeface="Segoe"/>
                <a:ea typeface="ＭＳ ゴシック"/>
              </a:rPr>
              <a:t> tab to display the shortcut menu shown below.</a:t>
            </a:r>
          </a:p>
          <a:p>
            <a:pPr lvl="1" rtl="0">
              <a:buAutoNum type="arabicPeriod" startAt="4"/>
            </a:pPr>
            <a:r>
              <a:rPr lang="en-US" b="0" i="0" u="none" strike="noStrike" baseline="0">
                <a:solidFill>
                  <a:srgbClr val="000000"/>
                </a:solidFill>
                <a:latin typeface="Segoe"/>
                <a:ea typeface="ＭＳ ゴシック"/>
              </a:rPr>
              <a:t>Click </a:t>
            </a:r>
            <a:r>
              <a:rPr lang="en-US" b="1" i="0" u="none" strike="noStrike" baseline="0">
                <a:solidFill>
                  <a:srgbClr val="000000"/>
                </a:solidFill>
                <a:latin typeface="ITC Officina Sans Bold"/>
                <a:ea typeface="ＭＳ ゴシック"/>
              </a:rPr>
              <a:t>Close</a:t>
            </a:r>
            <a:r>
              <a:rPr lang="en-US" b="0" i="0" u="none" strike="noStrike" baseline="0">
                <a:solidFill>
                  <a:srgbClr val="000000"/>
                </a:solidFill>
                <a:latin typeface="Segoe"/>
                <a:ea typeface="ＭＳ ゴシック"/>
              </a:rPr>
              <a:t> to close the form.</a:t>
            </a:r>
          </a:p>
          <a:p>
            <a:pPr lvl="0" rtl="0"/>
            <a:r>
              <a:rPr lang="en-US" b="1" i="0" u="none" strike="noStrike" baseline="0">
                <a:solidFill>
                  <a:srgbClr val="000000"/>
                </a:solidFill>
                <a:latin typeface="Segoe"/>
                <a:ea typeface="ＭＳ ゴシック"/>
              </a:rPr>
              <a:t>PAUSE. LEAVE</a:t>
            </a:r>
            <a:r>
              <a:rPr lang="en-US" b="0" i="0" u="none" strike="noStrike" baseline="0">
                <a:solidFill>
                  <a:srgbClr val="000000"/>
                </a:solidFill>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16</a:t>
            </a:fld>
            <a:endParaRPr lang="en-US" dirty="0"/>
          </a:p>
        </p:txBody>
      </p:sp>
      <p:pic>
        <p:nvPicPr>
          <p:cNvPr id="7" name="Picture 6" descr="01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3062631"/>
            <a:ext cx="6468533" cy="3030194"/>
          </a:xfrm>
          <a:prstGeom prst="rect">
            <a:avLst/>
          </a:prstGeom>
        </p:spPr>
      </p:pic>
    </p:spTree>
    <p:extLst>
      <p:ext uri="{BB962C8B-B14F-4D97-AF65-F5344CB8AC3E}">
        <p14:creationId xmlns:p14="http://schemas.microsoft.com/office/powerpoint/2010/main" val="131799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Change Views</a:t>
            </a:r>
          </a:p>
        </p:txBody>
      </p:sp>
      <p:sp>
        <p:nvSpPr>
          <p:cNvPr id="3" name="Text Placeholder 2"/>
          <p:cNvSpPr>
            <a:spLocks noGrp="1"/>
          </p:cNvSpPr>
          <p:nvPr>
            <p:ph type="body" idx="1"/>
          </p:nvPr>
        </p:nvSpPr>
        <p:spPr/>
        <p:txBody>
          <a:bodyPr/>
          <a:lstStyle/>
          <a:p>
            <a:pPr lvl="0" rtl="0"/>
            <a:r>
              <a:rPr lang="en-US" b="1" i="0" u="none" strike="noStrike" baseline="0">
                <a:solidFill>
                  <a:srgbClr val="000000"/>
                </a:solidFill>
                <a:latin typeface="ITC Officina Sans Bold"/>
                <a:ea typeface="ＭＳ ゴシック"/>
              </a:rPr>
              <a:t>USE</a:t>
            </a:r>
            <a:r>
              <a:rPr lang="en-US" b="0" i="0" u="none" strike="noStrike" baseline="0">
                <a:solidFill>
                  <a:srgbClr val="000000"/>
                </a:solidFill>
                <a:latin typeface="Segoe"/>
                <a:ea typeface="ＭＳ ゴシック"/>
              </a:rPr>
              <a:t> the database you used in the previous </a:t>
            </a:r>
            <a:br>
              <a:rPr lang="en-US" b="0" i="0" u="none" strike="noStrike" baseline="0">
                <a:solidFill>
                  <a:srgbClr val="000000"/>
                </a:solidFill>
                <a:latin typeface="Segoe"/>
                <a:ea typeface="ＭＳ ゴシック"/>
              </a:rPr>
            </a:br>
            <a:r>
              <a:rPr lang="en-US" b="0" i="0" u="none" strike="noStrike" baseline="0">
                <a:solidFill>
                  <a:srgbClr val="000000"/>
                </a:solidFill>
                <a:latin typeface="Segoe"/>
                <a:ea typeface="ＭＳ ゴシック"/>
              </a:rPr>
              <a:t>exercise. The Students table should be </a:t>
            </a:r>
            <a:br>
              <a:rPr lang="en-US" b="0" i="0" u="none" strike="noStrike" baseline="0">
                <a:solidFill>
                  <a:srgbClr val="000000"/>
                </a:solidFill>
                <a:latin typeface="Segoe"/>
                <a:ea typeface="ＭＳ ゴシック"/>
              </a:rPr>
            </a:br>
            <a:r>
              <a:rPr lang="en-US" b="0" i="0" u="none" strike="noStrike" baseline="0">
                <a:solidFill>
                  <a:srgbClr val="000000"/>
                </a:solidFill>
                <a:latin typeface="Segoe"/>
                <a:ea typeface="ＭＳ ゴシック"/>
              </a:rPr>
              <a:t>displayed in the Access work area.</a:t>
            </a:r>
          </a:p>
          <a:p>
            <a:pPr lvl="1" rtl="0"/>
            <a:r>
              <a:rPr lang="en-US" b="0" i="0" u="none" strike="noStrike" baseline="0">
                <a:solidFill>
                  <a:srgbClr val="000000"/>
                </a:solidFill>
                <a:latin typeface="Segoe"/>
                <a:ea typeface="ＭＳ ゴシック"/>
              </a:rPr>
              <a:t>On the HOME tab, in the Views group, </a:t>
            </a:r>
            <a:br>
              <a:rPr lang="en-US" b="0" i="0" u="none" strike="noStrike" baseline="0">
                <a:solidFill>
                  <a:srgbClr val="000000"/>
                </a:solidFill>
                <a:latin typeface="Segoe"/>
                <a:ea typeface="ＭＳ ゴシック"/>
              </a:rPr>
            </a:br>
            <a:r>
              <a:rPr lang="en-US" b="0" i="0" u="none" strike="noStrike" baseline="0">
                <a:solidFill>
                  <a:srgbClr val="000000"/>
                </a:solidFill>
                <a:latin typeface="Segoe"/>
                <a:ea typeface="ＭＳ ゴシック"/>
              </a:rPr>
              <a:t>click the down arrow on the </a:t>
            </a:r>
            <a:r>
              <a:rPr lang="en-US" b="1" i="0" u="none" strike="noStrike" baseline="0">
                <a:solidFill>
                  <a:srgbClr val="000000"/>
                </a:solidFill>
                <a:latin typeface="Segoe"/>
                <a:ea typeface="ＭＳ ゴシック"/>
              </a:rPr>
              <a:t>View </a:t>
            </a:r>
            <a:br>
              <a:rPr lang="en-US" b="1" i="0" u="none" strike="noStrike" baseline="0">
                <a:solidFill>
                  <a:srgbClr val="000000"/>
                </a:solidFill>
                <a:latin typeface="Segoe"/>
                <a:ea typeface="ＭＳ ゴシック"/>
              </a:rPr>
            </a:br>
            <a:r>
              <a:rPr lang="en-US" b="0" i="0" u="none" strike="noStrike" baseline="0">
                <a:solidFill>
                  <a:srgbClr val="000000"/>
                </a:solidFill>
                <a:latin typeface="Segoe"/>
                <a:ea typeface="ＭＳ ゴシック"/>
              </a:rPr>
              <a:t>button to display the menu shown </a:t>
            </a:r>
            <a:br>
              <a:rPr lang="en-US" b="0" i="0" u="none" strike="noStrike" baseline="0">
                <a:solidFill>
                  <a:srgbClr val="000000"/>
                </a:solidFill>
                <a:latin typeface="Segoe"/>
                <a:ea typeface="ＭＳ ゴシック"/>
              </a:rPr>
            </a:br>
            <a:r>
              <a:rPr lang="en-US" b="0" i="0" u="none" strike="noStrike" baseline="0">
                <a:solidFill>
                  <a:srgbClr val="000000"/>
                </a:solidFill>
                <a:latin typeface="Segoe"/>
                <a:ea typeface="ＭＳ ゴシック"/>
              </a:rPr>
              <a:t>at r 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17</a:t>
            </a:fld>
            <a:endParaRPr lang="en-US" dirty="0"/>
          </a:p>
        </p:txBody>
      </p:sp>
      <p:pic>
        <p:nvPicPr>
          <p:cNvPr id="7" name="Picture 6" descr="08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189" y="1600200"/>
            <a:ext cx="2312411" cy="3327400"/>
          </a:xfrm>
          <a:prstGeom prst="rect">
            <a:avLst/>
          </a:prstGeom>
        </p:spPr>
      </p:pic>
    </p:spTree>
    <p:extLst>
      <p:ext uri="{BB962C8B-B14F-4D97-AF65-F5344CB8AC3E}">
        <p14:creationId xmlns:p14="http://schemas.microsoft.com/office/powerpoint/2010/main" val="1666626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Change Views</a:t>
            </a:r>
          </a:p>
        </p:txBody>
      </p:sp>
      <p:sp>
        <p:nvSpPr>
          <p:cNvPr id="3" name="Text Placeholder 2"/>
          <p:cNvSpPr>
            <a:spLocks noGrp="1"/>
          </p:cNvSpPr>
          <p:nvPr>
            <p:ph type="body" idx="1"/>
          </p:nvPr>
        </p:nvSpPr>
        <p:spPr/>
        <p:txBody>
          <a:bodyPr/>
          <a:lstStyle/>
          <a:p>
            <a:pPr lvl="1" rtl="0">
              <a:buFont typeface="+mj-lt"/>
              <a:buAutoNum type="arabicPeriod" startAt="2"/>
            </a:pPr>
            <a:r>
              <a:rPr lang="en-US" sz="2000" b="0" i="0" u="none" strike="noStrike" baseline="0">
                <a:latin typeface="Segoe"/>
                <a:ea typeface="ＭＳ ゴシック"/>
              </a:rPr>
              <a:t>Click </a:t>
            </a:r>
            <a:r>
              <a:rPr lang="en-US" sz="2000" b="1" i="0" u="none" strike="noStrike" baseline="0">
                <a:latin typeface="Segoe"/>
                <a:ea typeface="ＭＳ ゴシック"/>
              </a:rPr>
              <a:t>Design View</a:t>
            </a:r>
            <a:r>
              <a:rPr lang="en-US" sz="2000" b="0" i="0" u="none" strike="noStrike" baseline="0">
                <a:latin typeface="Segoe"/>
                <a:ea typeface="ＭＳ ゴシック"/>
              </a:rPr>
              <a:t>. The table is displayed in Design View, as shown below. Notice that the Design tab is now displayed.</a:t>
            </a:r>
          </a:p>
          <a:p>
            <a:pPr lvl="1" rtl="0">
              <a:buAutoNum type="arabicPeriod" startAt="2"/>
            </a:pPr>
            <a:r>
              <a:rPr lang="en-US" sz="2000" b="0" i="0" u="none" strike="noStrike" baseline="0">
                <a:latin typeface="Segoe"/>
                <a:ea typeface="ＭＳ ゴシック"/>
              </a:rPr>
              <a:t>On the Design tab, in the Views group, click down arrow on the </a:t>
            </a:r>
            <a:r>
              <a:rPr lang="en-US" sz="2000" b="1" i="0" u="none" strike="noStrike" baseline="0">
                <a:latin typeface="Segoe"/>
                <a:ea typeface="ＭＳ ゴシック"/>
              </a:rPr>
              <a:t>View </a:t>
            </a:r>
            <a:r>
              <a:rPr lang="en-US" sz="2000" b="0" i="0" u="none" strike="noStrike" baseline="0">
                <a:latin typeface="Segoe"/>
                <a:ea typeface="ＭＳ ゴシック"/>
              </a:rPr>
              <a:t>button, and then click </a:t>
            </a:r>
            <a:r>
              <a:rPr lang="en-US" sz="2000" b="1" i="0" u="none" strike="noStrike" baseline="0">
                <a:latin typeface="Segoe"/>
                <a:ea typeface="ＭＳ ゴシック"/>
              </a:rPr>
              <a:t>Datasheet View.</a:t>
            </a:r>
            <a:endParaRPr lang="en-US" sz="2000" b="0" i="0" u="none" strike="noStrike" baseline="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18</a:t>
            </a:fld>
            <a:endParaRPr lang="en-US" dirty="0"/>
          </a:p>
        </p:txBody>
      </p:sp>
      <p:pic>
        <p:nvPicPr>
          <p:cNvPr id="7" name="Picture 6" descr="01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691" y="2947405"/>
            <a:ext cx="5544617" cy="3217048"/>
          </a:xfrm>
          <a:prstGeom prst="rect">
            <a:avLst/>
          </a:prstGeom>
        </p:spPr>
      </p:pic>
    </p:spTree>
    <p:extLst>
      <p:ext uri="{BB962C8B-B14F-4D97-AF65-F5344CB8AC3E}">
        <p14:creationId xmlns:p14="http://schemas.microsoft.com/office/powerpoint/2010/main" val="2648680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Change Views</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a:latin typeface="Segoe"/>
                <a:ea typeface="ＭＳ ゴシック"/>
              </a:rPr>
              <a:t>On the Ribbon, under the TABLE TOOLS s tab, click the</a:t>
            </a:r>
            <a:r>
              <a:rPr lang="en-US" sz="2000" b="1" i="0" u="none" strike="noStrike" baseline="0">
                <a:latin typeface="Segoe"/>
                <a:ea typeface="ＭＳ ゴシック"/>
              </a:rPr>
              <a:t> Fields</a:t>
            </a:r>
            <a:r>
              <a:rPr lang="en-US" sz="2000" b="0" i="0" u="none" strike="noStrike" baseline="0">
                <a:latin typeface="Segoe"/>
                <a:ea typeface="ＭＳ ゴシック"/>
              </a:rPr>
              <a:t> tab to display the contextual commands for that view, as shown below.</a:t>
            </a:r>
          </a:p>
          <a:p>
            <a:pPr lvl="0" rtl="0"/>
            <a:r>
              <a:rPr lang="en-US" sz="2000" b="1" i="0" u="none" strike="noStrike" baseline="0">
                <a:latin typeface="Segoe"/>
                <a:ea typeface="ＭＳ ゴシック"/>
              </a:rPr>
              <a:t>PAUSE. </a:t>
            </a:r>
            <a:br>
              <a:rPr lang="en-US" sz="2000" b="1" i="0" u="none" strike="noStrike" baseline="0">
                <a:latin typeface="Segoe"/>
                <a:ea typeface="ＭＳ ゴシック"/>
              </a:rPr>
            </a:br>
            <a:r>
              <a:rPr lang="en-US" sz="2000" b="1" i="0" u="none" strike="noStrike" baseline="0">
                <a:latin typeface="Segoe"/>
                <a:ea typeface="ＭＳ ゴシック"/>
              </a:rPr>
              <a:t>LEAVE</a:t>
            </a:r>
            <a:r>
              <a:rPr lang="en-US" sz="2000" b="0" i="0" u="none" strike="noStrike" baseline="0">
                <a:latin typeface="Segoe"/>
                <a:ea typeface="ＭＳ ゴシック"/>
              </a:rPr>
              <a:t> the </a:t>
            </a:r>
            <a:br>
              <a:rPr lang="en-US" sz="2000" b="0" i="0" u="none" strike="noStrike" baseline="0">
                <a:latin typeface="Segoe"/>
                <a:ea typeface="ＭＳ ゴシック"/>
              </a:rPr>
            </a:br>
            <a:r>
              <a:rPr lang="en-US" sz="2000" b="0" i="0" u="none" strike="noStrike" baseline="0">
                <a:latin typeface="Segoe"/>
                <a:ea typeface="ＭＳ ゴシック"/>
              </a:rPr>
              <a:t>database </a:t>
            </a:r>
            <a:br>
              <a:rPr lang="en-US" sz="2000" b="0" i="0" u="none" strike="noStrike" baseline="0">
                <a:latin typeface="Segoe"/>
                <a:ea typeface="ＭＳ ゴシック"/>
              </a:rPr>
            </a:br>
            <a:r>
              <a:rPr lang="en-US" sz="2000" b="0" i="0" u="none" strike="noStrike" baseline="0">
                <a:latin typeface="Segoe"/>
                <a:ea typeface="ＭＳ ゴシック"/>
              </a:rPr>
              <a:t>open to use </a:t>
            </a:r>
            <a:br>
              <a:rPr lang="en-US" sz="2000" b="0" i="0" u="none" strike="noStrike" baseline="0">
                <a:latin typeface="Segoe"/>
                <a:ea typeface="ＭＳ ゴシック"/>
              </a:rPr>
            </a:br>
            <a:r>
              <a:rPr lang="en-US" sz="2000" b="0" i="0" u="none" strike="noStrike" baseline="0">
                <a:latin typeface="Segoe"/>
                <a:ea typeface="ＭＳ ゴシック"/>
              </a:rPr>
              <a:t>in the next </a:t>
            </a:r>
            <a:br>
              <a:rPr lang="en-US" sz="2000" b="0" i="0" u="none" strike="noStrike" baseline="0">
                <a:latin typeface="Segoe"/>
                <a:ea typeface="ＭＳ ゴシック"/>
              </a:rPr>
            </a:br>
            <a:r>
              <a:rPr lang="en-US" sz="2000" b="0" i="0" u="none" strike="noStrike" baseline="0">
                <a:latin typeface="Segoe"/>
                <a:ea typeface="ＭＳ ゴシック"/>
              </a:rPr>
              <a:t>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19</a:t>
            </a:fld>
            <a:endParaRPr lang="en-US" dirty="0"/>
          </a:p>
        </p:txBody>
      </p:sp>
      <p:pic>
        <p:nvPicPr>
          <p:cNvPr id="7" name="Picture 6" descr="01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197" y="2497257"/>
            <a:ext cx="6281603" cy="3671768"/>
          </a:xfrm>
          <a:prstGeom prst="rect">
            <a:avLst/>
          </a:prstGeom>
        </p:spPr>
      </p:pic>
    </p:spTree>
    <p:extLst>
      <p:ext uri="{BB962C8B-B14F-4D97-AF65-F5344CB8AC3E}">
        <p14:creationId xmlns:p14="http://schemas.microsoft.com/office/powerpoint/2010/main" val="464766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Objectives</a:t>
            </a:r>
          </a:p>
        </p:txBody>
      </p:sp>
      <p:pic>
        <p:nvPicPr>
          <p:cNvPr id="4" name="Picture 3" descr="0100.png"/>
          <p:cNvPicPr>
            <a:picLocks noChangeAspect="1"/>
          </p:cNvPicPr>
          <p:nvPr/>
        </p:nvPicPr>
        <p:blipFill rotWithShape="1">
          <a:blip r:embed="rId2">
            <a:extLst>
              <a:ext uri="{28A0092B-C50C-407E-A947-70E740481C1C}">
                <a14:useLocalDpi xmlns:a14="http://schemas.microsoft.com/office/drawing/2010/main" val="0"/>
              </a:ext>
            </a:extLst>
          </a:blip>
          <a:srcRect r="11481"/>
          <a:stretch/>
        </p:blipFill>
        <p:spPr>
          <a:xfrm>
            <a:off x="533400" y="1600200"/>
            <a:ext cx="8094133" cy="3068930"/>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a:t>
            </a:fld>
            <a:endParaRPr lang="en-US" dirty="0"/>
          </a:p>
        </p:txBody>
      </p:sp>
    </p:spTree>
    <p:extLst>
      <p:ext uri="{BB962C8B-B14F-4D97-AF65-F5344CB8AC3E}">
        <p14:creationId xmlns:p14="http://schemas.microsoft.com/office/powerpoint/2010/main" val="122137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Ribbon</a:t>
            </a:r>
          </a:p>
        </p:txBody>
      </p:sp>
      <p:sp>
        <p:nvSpPr>
          <p:cNvPr id="3" name="Text Placeholder 2"/>
          <p:cNvSpPr>
            <a:spLocks noGrp="1"/>
          </p:cNvSpPr>
          <p:nvPr>
            <p:ph type="body" idx="1"/>
          </p:nvPr>
        </p:nvSpPr>
        <p:spPr/>
        <p:txBody>
          <a:bodyPr/>
          <a:lstStyle/>
          <a:p>
            <a:pPr lvl="0" rtl="0"/>
            <a:r>
              <a:rPr lang="en-US" sz="2000" b="1" i="0" u="none" strike="noStrike" baseline="0">
                <a:solidFill>
                  <a:srgbClr val="000000"/>
                </a:solidFill>
                <a:latin typeface="ITC Officina Sans Bold"/>
                <a:ea typeface="ＭＳ ゴシック"/>
              </a:rPr>
              <a:t>USE</a:t>
            </a:r>
            <a:r>
              <a:rPr lang="en-US" sz="2000" b="0" i="0" u="none" strike="noStrike" baseline="0">
                <a:solidFill>
                  <a:srgbClr val="000000"/>
                </a:solidFill>
                <a:latin typeface="Segoe"/>
                <a:ea typeface="ＭＳ ゴシック"/>
              </a:rPr>
              <a:t> the database you used in the previous exercise.</a:t>
            </a:r>
          </a:p>
          <a:p>
            <a:pPr lvl="1" rtl="0"/>
            <a:r>
              <a:rPr lang="en-US" sz="2000" b="0" i="0" u="none" strike="noStrike" baseline="0">
                <a:solidFill>
                  <a:srgbClr val="000000"/>
                </a:solidFill>
                <a:latin typeface="Segoe"/>
                <a:ea typeface="ＭＳ ゴシック"/>
              </a:rPr>
              <a:t>Click the </a:t>
            </a:r>
            <a:r>
              <a:rPr lang="en-US" sz="2000" b="1" i="0" u="none" strike="noStrike" baseline="0">
                <a:solidFill>
                  <a:srgbClr val="000000"/>
                </a:solidFill>
                <a:latin typeface="Segoe"/>
                <a:ea typeface="ＭＳ ゴシック"/>
              </a:rPr>
              <a:t>HOME</a:t>
            </a:r>
            <a:r>
              <a:rPr lang="en-US" sz="2000" b="0" i="0" u="none" strike="noStrike" baseline="0">
                <a:solidFill>
                  <a:srgbClr val="000000"/>
                </a:solidFill>
                <a:latin typeface="Segoe"/>
                <a:ea typeface="ＭＳ ゴシック"/>
              </a:rPr>
              <a:t> tab to make it active. As shown ibelow, the Ribbon is divided into groups of commands. Notice the dialog box launcher in the lower-right corner of the Clipboard group.</a:t>
            </a:r>
          </a:p>
          <a:p>
            <a:pPr lvl="1" rtl="0"/>
            <a:r>
              <a:rPr lang="en-US" sz="2000" b="0" i="0" u="none" strike="noStrike" baseline="0">
                <a:solidFill>
                  <a:srgbClr val="000000"/>
                </a:solidFill>
                <a:latin typeface="Segoe"/>
                <a:ea typeface="ＭＳ ゴシック"/>
              </a:rPr>
              <a:t>Click the </a:t>
            </a:r>
            <a:r>
              <a:rPr lang="en-US" sz="2000" b="1" i="0" u="none" strike="noStrike" baseline="0">
                <a:solidFill>
                  <a:srgbClr val="000000"/>
                </a:solidFill>
                <a:latin typeface="Segoe"/>
                <a:ea typeface="ＭＳ ゴシック"/>
              </a:rPr>
              <a:t>CREATE</a:t>
            </a:r>
            <a:r>
              <a:rPr lang="en-US" sz="2000" b="0" i="0" u="none" strike="noStrike" baseline="0">
                <a:solidFill>
                  <a:srgbClr val="000000"/>
                </a:solidFill>
                <a:latin typeface="Segoe"/>
                <a:ea typeface="ＭＳ ゴシック"/>
              </a:rPr>
              <a:t> tab to make it the active tab. Notice that the groups of commands change.</a:t>
            </a:r>
          </a:p>
          <a:p>
            <a:pPr lvl="1" rtl="0"/>
            <a:r>
              <a:rPr lang="en-US" sz="2000" b="0" i="0" u="none" strike="noStrike" baseline="0">
                <a:solidFill>
                  <a:srgbClr val="000000"/>
                </a:solidFill>
                <a:latin typeface="Segoe"/>
                <a:ea typeface="ＭＳ ゴシック"/>
              </a:rPr>
              <a:t>Click </a:t>
            </a:r>
            <a:r>
              <a:rPr lang="en-US" sz="2000" b="1" i="0" u="none" strike="noStrike" baseline="0">
                <a:solidFill>
                  <a:srgbClr val="000000"/>
                </a:solidFill>
                <a:latin typeface="Segoe"/>
                <a:ea typeface="ＭＳ ゴシック"/>
              </a:rPr>
              <a:t>External Data</a:t>
            </a:r>
            <a:r>
              <a:rPr lang="en-US" sz="2000" b="0" i="0" u="none" strike="noStrike" baseline="0">
                <a:solidFill>
                  <a:srgbClr val="000000"/>
                </a:solidFill>
                <a:latin typeface="Segoe"/>
                <a:ea typeface="ＭＳ ゴシック"/>
              </a:rPr>
              <a:t> and then </a:t>
            </a:r>
            <a:r>
              <a:rPr lang="en-US" sz="2000" b="1" i="0" u="none" strike="noStrike" baseline="0">
                <a:solidFill>
                  <a:srgbClr val="000000"/>
                </a:solidFill>
                <a:latin typeface="Segoe"/>
                <a:ea typeface="ＭＳ ゴシック"/>
              </a:rPr>
              <a:t>Database Tools</a:t>
            </a:r>
            <a:r>
              <a:rPr lang="en-US" sz="2000" b="0" i="0" u="none" strike="noStrike" baseline="0">
                <a:solidFill>
                  <a:srgbClr val="000000"/>
                </a:solidFill>
                <a:latin typeface="Segoe"/>
                <a:ea typeface="ＭＳ ゴシック"/>
              </a:rPr>
              <a:t> to see the commands available on those tabs.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20</a:t>
            </a:fld>
            <a:endParaRPr lang="en-US" dirty="0"/>
          </a:p>
        </p:txBody>
      </p:sp>
      <p:pic>
        <p:nvPicPr>
          <p:cNvPr id="7" name="Picture 6" descr="01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443897"/>
            <a:ext cx="8314266" cy="1526291"/>
          </a:xfrm>
          <a:prstGeom prst="rect">
            <a:avLst/>
          </a:prstGeom>
        </p:spPr>
      </p:pic>
    </p:spTree>
    <p:extLst>
      <p:ext uri="{BB962C8B-B14F-4D97-AF65-F5344CB8AC3E}">
        <p14:creationId xmlns:p14="http://schemas.microsoft.com/office/powerpoint/2010/main" val="280181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Ribbon</a:t>
            </a:r>
          </a:p>
        </p:txBody>
      </p:sp>
      <p:sp>
        <p:nvSpPr>
          <p:cNvPr id="3" name="Text Placeholder 2"/>
          <p:cNvSpPr>
            <a:spLocks noGrp="1"/>
          </p:cNvSpPr>
          <p:nvPr>
            <p:ph type="body" idx="1"/>
          </p:nvPr>
        </p:nvSpPr>
        <p:spPr/>
        <p:txBody>
          <a:bodyPr/>
          <a:lstStyle/>
          <a:p>
            <a:pPr lvl="1" rtl="0">
              <a:buFont typeface="+mj-lt"/>
              <a:buAutoNum type="arabicPeriod" startAt="4"/>
            </a:pPr>
            <a:r>
              <a:rPr lang="en-US" b="0" i="0" u="none" strike="noStrike" baseline="0">
                <a:latin typeface="Segoe"/>
                <a:ea typeface="ＭＳ ゴシック"/>
              </a:rPr>
              <a:t>Click the </a:t>
            </a:r>
            <a:r>
              <a:rPr lang="en-US" b="1" i="0" u="none" strike="noStrike" baseline="0">
                <a:latin typeface="Segoe"/>
                <a:ea typeface="ＭＳ ゴシック"/>
              </a:rPr>
              <a:t>HOME</a:t>
            </a:r>
            <a:r>
              <a:rPr lang="en-US" b="0" i="0" u="none" strike="noStrike" baseline="0">
                <a:latin typeface="Segoe"/>
                <a:ea typeface="ＭＳ ゴシック"/>
              </a:rPr>
              <a:t> tab.</a:t>
            </a:r>
          </a:p>
          <a:p>
            <a:pPr lvl="1" rtl="0">
              <a:buAutoNum type="arabicPeriod" startAt="4"/>
            </a:pPr>
            <a:r>
              <a:rPr lang="en-US" b="0" i="0" u="none" strike="noStrike" baseline="0">
                <a:latin typeface="Segoe"/>
                <a:ea typeface="ＭＳ ゴシック"/>
              </a:rPr>
              <a:t>Click the</a:t>
            </a:r>
            <a:r>
              <a:rPr lang="en-US" b="1" i="0" u="none" strike="noStrike" baseline="0">
                <a:latin typeface="Segoe"/>
                <a:ea typeface="ＭＳ ゴシック"/>
              </a:rPr>
              <a:t> ID </a:t>
            </a:r>
            <a:r>
              <a:rPr lang="en-US" b="0" i="0" u="none" strike="noStrike" baseline="0">
                <a:latin typeface="Segoe"/>
                <a:ea typeface="ＭＳ ゴシック"/>
              </a:rPr>
              <a:t>column header </a:t>
            </a:r>
            <a:br>
              <a:rPr lang="en-US" b="0" i="0" u="none" strike="noStrike" baseline="0">
                <a:latin typeface="Segoe"/>
                <a:ea typeface="ＭＳ ゴシック"/>
              </a:rPr>
            </a:br>
            <a:r>
              <a:rPr lang="en-US" b="0" i="0" u="none" strike="noStrike" baseline="0">
                <a:latin typeface="Segoe"/>
                <a:ea typeface="ＭＳ ゴシック"/>
              </a:rPr>
              <a:t>in the table to select it.</a:t>
            </a:r>
          </a:p>
          <a:p>
            <a:pPr lvl="1" rtl="0">
              <a:buAutoNum type="arabicPeriod" startAt="4"/>
            </a:pPr>
            <a:r>
              <a:rPr lang="en-US" b="0" i="0" u="none" strike="noStrike" baseline="0">
                <a:latin typeface="Segoe"/>
                <a:ea typeface="ＭＳ ゴシック"/>
              </a:rPr>
              <a:t>Click the </a:t>
            </a:r>
            <a:r>
              <a:rPr lang="en-US" b="1" i="0" u="none" strike="noStrike" baseline="0">
                <a:latin typeface="Segoe"/>
                <a:ea typeface="ＭＳ ゴシック"/>
              </a:rPr>
              <a:t>dialog box launcher</a:t>
            </a:r>
            <a:r>
              <a:rPr lang="en-US" b="0" i="0" u="none" strike="noStrike" baseline="0">
                <a:latin typeface="Segoe"/>
                <a:ea typeface="ＭＳ ゴシック"/>
              </a:rPr>
              <a:t> </a:t>
            </a:r>
            <a:br>
              <a:rPr lang="en-US" b="0" i="0" u="none" strike="noStrike" baseline="0">
                <a:latin typeface="Segoe"/>
                <a:ea typeface="ＭＳ ゴシック"/>
              </a:rPr>
            </a:br>
            <a:r>
              <a:rPr lang="en-US" b="0" i="0" u="none" strike="noStrike" baseline="0">
                <a:latin typeface="Segoe"/>
                <a:ea typeface="ＭＳ ゴシック"/>
              </a:rPr>
              <a:t>in the lower-right corner of the </a:t>
            </a:r>
            <a:br>
              <a:rPr lang="en-US" b="0" i="0" u="none" strike="noStrike" baseline="0">
                <a:latin typeface="Segoe"/>
                <a:ea typeface="ＭＳ ゴシック"/>
              </a:rPr>
            </a:br>
            <a:r>
              <a:rPr lang="en-US" b="0" i="0" u="none" strike="noStrike" baseline="0">
                <a:latin typeface="Segoe"/>
                <a:ea typeface="ＭＳ ゴシック"/>
              </a:rPr>
              <a:t>Text Formatting group. The </a:t>
            </a:r>
            <a:br>
              <a:rPr lang="en-US" b="0" i="0" u="none" strike="noStrike" baseline="0">
                <a:latin typeface="Segoe"/>
                <a:ea typeface="ＭＳ ゴシック"/>
              </a:rPr>
            </a:br>
            <a:r>
              <a:rPr lang="en-US" b="0" i="0" u="none" strike="noStrike" baseline="0">
                <a:latin typeface="Segoe"/>
                <a:ea typeface="ＭＳ ゴシック"/>
              </a:rPr>
              <a:t>Datasheet Formatting dialog </a:t>
            </a:r>
            <a:br>
              <a:rPr lang="en-US" b="0" i="0" u="none" strike="noStrike" baseline="0">
                <a:latin typeface="Segoe"/>
                <a:ea typeface="ＭＳ ゴシック"/>
              </a:rPr>
            </a:br>
            <a:r>
              <a:rPr lang="en-US" b="0" i="0" u="none" strike="noStrike" baseline="0">
                <a:latin typeface="Segoe"/>
                <a:ea typeface="ＭＳ ゴシック"/>
              </a:rPr>
              <a:t>box appears, as shown </a:t>
            </a:r>
            <a:br>
              <a:rPr lang="en-US" b="0" i="0" u="none" strike="noStrike" baseline="0">
                <a:latin typeface="Segoe"/>
                <a:ea typeface="ＭＳ ゴシック"/>
              </a:rPr>
            </a:br>
            <a:r>
              <a:rPr lang="en-US" b="0" i="0" u="none" strike="noStrike" baseline="0">
                <a:latin typeface="Segoe"/>
                <a:ea typeface="ＭＳ ゴシック"/>
              </a:rPr>
              <a:t>at  right.</a:t>
            </a:r>
          </a:p>
          <a:p>
            <a:pPr lvl="1" rtl="0">
              <a:buAutoNum type="arabicPeriod" startAt="4"/>
            </a:pPr>
            <a:endParaRPr lang="en-US" b="0" i="0" u="none" strike="noStrike" baseline="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21</a:t>
            </a:fld>
            <a:endParaRPr lang="en-US" dirty="0"/>
          </a:p>
        </p:txBody>
      </p:sp>
      <p:pic>
        <p:nvPicPr>
          <p:cNvPr id="7" name="Picture 6" descr="01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733" y="1600200"/>
            <a:ext cx="3274484" cy="3123459"/>
          </a:xfrm>
          <a:prstGeom prst="rect">
            <a:avLst/>
          </a:prstGeom>
        </p:spPr>
      </p:pic>
    </p:spTree>
    <p:extLst>
      <p:ext uri="{BB962C8B-B14F-4D97-AF65-F5344CB8AC3E}">
        <p14:creationId xmlns:p14="http://schemas.microsoft.com/office/powerpoint/2010/main" val="3727052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Ribbon</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a:solidFill>
                  <a:srgbClr val="000000"/>
                </a:solidFill>
                <a:latin typeface="Segoe"/>
                <a:ea typeface="ＭＳ ゴシック"/>
              </a:rPr>
              <a:t>Click </a:t>
            </a:r>
            <a:r>
              <a:rPr lang="en-US" b="1" i="0" u="none" strike="noStrike" baseline="0">
                <a:solidFill>
                  <a:srgbClr val="000000"/>
                </a:solidFill>
                <a:latin typeface="Segoe"/>
                <a:ea typeface="ＭＳ ゴシック"/>
              </a:rPr>
              <a:t>Cancel</a:t>
            </a:r>
            <a:r>
              <a:rPr lang="en-US" b="0" i="0" u="none" strike="noStrike" baseline="0">
                <a:solidFill>
                  <a:srgbClr val="000000"/>
                </a:solidFill>
                <a:latin typeface="Segoe"/>
                <a:ea typeface="ＭＳ ゴシック"/>
              </a:rPr>
              <a:t> to close the dialog box.</a:t>
            </a:r>
          </a:p>
          <a:p>
            <a:pPr lvl="1" rtl="0">
              <a:buAutoNum type="arabicPeriod" startAt="7"/>
            </a:pPr>
            <a:r>
              <a:rPr lang="en-US" b="0" i="0" u="none" strike="noStrike" baseline="0">
                <a:solidFill>
                  <a:srgbClr val="000000"/>
                </a:solidFill>
                <a:latin typeface="Segoe"/>
                <a:ea typeface="ＭＳ ゴシック"/>
              </a:rPr>
              <a:t>Double-click the </a:t>
            </a:r>
            <a:r>
              <a:rPr lang="en-US" b="1" i="0" u="none" strike="noStrike" baseline="0">
                <a:solidFill>
                  <a:srgbClr val="000000"/>
                </a:solidFill>
                <a:latin typeface="Segoe"/>
                <a:ea typeface="ＭＳ ゴシック"/>
              </a:rPr>
              <a:t>HOME</a:t>
            </a:r>
            <a:r>
              <a:rPr lang="en-US" b="0" i="0" u="none" strike="noStrike" baseline="0">
                <a:solidFill>
                  <a:srgbClr val="000000"/>
                </a:solidFill>
                <a:latin typeface="Segoe"/>
                <a:ea typeface="ＭＳ ゴシック"/>
              </a:rPr>
              <a:t> tab. Notice the groups are hidden to give you more screen space to work with your database.</a:t>
            </a:r>
          </a:p>
          <a:p>
            <a:pPr lvl="1" rtl="0">
              <a:buAutoNum type="arabicPeriod" startAt="7"/>
            </a:pPr>
            <a:r>
              <a:rPr lang="en-US" b="0" i="0" u="none" strike="noStrike" baseline="0">
                <a:solidFill>
                  <a:srgbClr val="000000"/>
                </a:solidFill>
                <a:latin typeface="Segoe"/>
                <a:ea typeface="ＭＳ ゴシック"/>
              </a:rPr>
              <a:t>Double-click </a:t>
            </a:r>
            <a:r>
              <a:rPr lang="en-US" b="1" i="0" u="none" strike="noStrike" baseline="0">
                <a:solidFill>
                  <a:srgbClr val="000000"/>
                </a:solidFill>
                <a:latin typeface="Segoe"/>
                <a:ea typeface="ＭＳ ゴシック"/>
              </a:rPr>
              <a:t>HOME</a:t>
            </a:r>
            <a:r>
              <a:rPr lang="en-US" b="0" i="0" u="none" strike="noStrike" baseline="0">
                <a:solidFill>
                  <a:srgbClr val="000000"/>
                </a:solidFill>
                <a:latin typeface="Segoe"/>
                <a:ea typeface="ＭＳ ゴシック"/>
              </a:rPr>
              <a:t> again to display the groups.</a:t>
            </a:r>
          </a:p>
          <a:p>
            <a:pPr lvl="0" rtl="0"/>
            <a:r>
              <a:rPr lang="en-US" b="1" i="0" u="none" strike="noStrike" baseline="0">
                <a:solidFill>
                  <a:srgbClr val="000000"/>
                </a:solidFill>
                <a:latin typeface="Segoe"/>
                <a:ea typeface="ＭＳ ゴシック"/>
              </a:rPr>
              <a:t>PAUSE.</a:t>
            </a:r>
            <a:r>
              <a:rPr lang="en-US" b="1" i="0" u="none" strike="noStrike" baseline="0">
                <a:solidFill>
                  <a:srgbClr val="000000"/>
                </a:solidFill>
                <a:latin typeface="ITC Officina Sans Bold"/>
                <a:ea typeface="ＭＳ ゴシック"/>
              </a:rPr>
              <a:t> </a:t>
            </a:r>
            <a:r>
              <a:rPr lang="en-US" b="1" i="0" u="none" strike="noStrike" baseline="0">
                <a:solidFill>
                  <a:srgbClr val="000000"/>
                </a:solidFill>
                <a:latin typeface="Segoe"/>
                <a:ea typeface="ＭＳ ゴシック"/>
              </a:rPr>
              <a:t>LEAVE</a:t>
            </a:r>
            <a:r>
              <a:rPr lang="en-US" b="0" i="0" u="none" strike="noStrike" baseline="0">
                <a:solidFill>
                  <a:srgbClr val="000000"/>
                </a:solidFill>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22</a:t>
            </a:fld>
            <a:endParaRPr lang="en-US" dirty="0"/>
          </a:p>
        </p:txBody>
      </p:sp>
    </p:spTree>
    <p:extLst>
      <p:ext uri="{BB962C8B-B14F-4D97-AF65-F5344CB8AC3E}">
        <p14:creationId xmlns:p14="http://schemas.microsoft.com/office/powerpoint/2010/main" val="1927777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Quick Access Toolbar Menu</a:t>
            </a:r>
          </a:p>
        </p:txBody>
      </p:sp>
      <p:sp>
        <p:nvSpPr>
          <p:cNvPr id="3" name="Text Placeholder 2"/>
          <p:cNvSpPr>
            <a:spLocks noGrp="1"/>
          </p:cNvSpPr>
          <p:nvPr>
            <p:ph type="body" idx="1"/>
          </p:nvPr>
        </p:nvSpPr>
        <p:spPr/>
        <p:txBody>
          <a:bodyPr/>
          <a:lstStyle/>
          <a:p>
            <a:pPr lvl="0" rtl="0"/>
            <a:r>
              <a:rPr lang="en-US" b="1" i="0" u="none" strike="noStrike" baseline="0">
                <a:solidFill>
                  <a:srgbClr val="000000"/>
                </a:solidFill>
                <a:latin typeface="ITC Officina Sans Bold"/>
                <a:ea typeface="ＭＳ ゴシック"/>
              </a:rPr>
              <a:t>USE</a:t>
            </a:r>
            <a:r>
              <a:rPr lang="en-US" b="0" i="0" u="none" strike="noStrike" baseline="0">
                <a:solidFill>
                  <a:srgbClr val="000000"/>
                </a:solidFill>
                <a:latin typeface="Segoe"/>
                <a:ea typeface="ＭＳ ゴシック"/>
              </a:rPr>
              <a:t> the database you used in the previous exercise.</a:t>
            </a:r>
          </a:p>
          <a:p>
            <a:pPr lvl="1" rtl="0"/>
            <a:r>
              <a:rPr lang="en-US" b="0" i="0" u="none" strike="noStrike" baseline="0">
                <a:solidFill>
                  <a:srgbClr val="000000"/>
                </a:solidFill>
                <a:latin typeface="Grotesque MT BdExt"/>
                <a:ea typeface="ＭＳ ゴシック"/>
              </a:rPr>
              <a:t>On the Quick Access Toolbar,</a:t>
            </a:r>
            <a:r>
              <a:rPr lang="en-US" b="1" i="0" u="none" strike="noStrike" baseline="0">
                <a:solidFill>
                  <a:srgbClr val="000000"/>
                </a:solidFill>
                <a:latin typeface="Grotesque MT BdExt"/>
                <a:ea typeface="ＭＳ ゴシック"/>
              </a:rPr>
              <a:t> </a:t>
            </a:r>
            <a:r>
              <a:rPr lang="en-US" b="0" i="0" u="none" strike="noStrike" baseline="0">
                <a:solidFill>
                  <a:srgbClr val="000000"/>
                </a:solidFill>
                <a:latin typeface="Segoe"/>
                <a:ea typeface="ＭＳ ゴシック"/>
              </a:rPr>
              <a:t>click the </a:t>
            </a:r>
            <a:r>
              <a:rPr lang="en-US" b="1" i="0" u="none" strike="noStrike" baseline="0">
                <a:solidFill>
                  <a:srgbClr val="000000"/>
                </a:solidFill>
                <a:latin typeface="Segoe"/>
                <a:ea typeface="ＭＳ ゴシック"/>
              </a:rPr>
              <a:t>Customize Quick Access Toolbar</a:t>
            </a:r>
            <a:r>
              <a:rPr lang="en-US" b="0" i="0" u="none" strike="noStrike" baseline="0">
                <a:solidFill>
                  <a:srgbClr val="000000"/>
                </a:solidFill>
                <a:latin typeface="Segoe"/>
                <a:ea typeface="ＭＳ ゴシック"/>
              </a:rPr>
              <a:t> button. A menu appears.</a:t>
            </a:r>
          </a:p>
          <a:p>
            <a:pPr lvl="1" rtl="0"/>
            <a:r>
              <a:rPr lang="en-US" b="0" i="0" u="none" strike="noStrike" baseline="0">
                <a:solidFill>
                  <a:srgbClr val="000000"/>
                </a:solidFill>
                <a:latin typeface="Segoe"/>
                <a:ea typeface="ＭＳ ゴシック"/>
              </a:rPr>
              <a:t>Click </a:t>
            </a:r>
            <a:r>
              <a:rPr lang="en-US" b="1" i="0" u="none" strike="noStrike" baseline="0">
                <a:solidFill>
                  <a:srgbClr val="000000"/>
                </a:solidFill>
                <a:latin typeface="Segoe"/>
                <a:ea typeface="ＭＳ ゴシック"/>
              </a:rPr>
              <a:t>Show Below the Ribbon.</a:t>
            </a:r>
            <a:r>
              <a:rPr lang="en-US" b="0" i="0" u="none" strike="noStrike" baseline="0">
                <a:solidFill>
                  <a:srgbClr val="000000"/>
                </a:solidFill>
                <a:latin typeface="Segoe"/>
                <a:ea typeface="ＭＳ ゴシック"/>
              </a:rPr>
              <a:t> The toolbar is moved.</a:t>
            </a:r>
          </a:p>
          <a:p>
            <a:pPr lvl="1" rtl="0"/>
            <a:r>
              <a:rPr lang="en-US" b="0" i="0" u="none" strike="noStrike" baseline="0">
                <a:solidFill>
                  <a:srgbClr val="000000"/>
                </a:solidFill>
                <a:latin typeface="Segoe"/>
                <a:ea typeface="ＭＳ ゴシック"/>
              </a:rPr>
              <a:t>Click the </a:t>
            </a:r>
            <a:r>
              <a:rPr lang="en-US" b="1" i="0" u="none" strike="noStrike" baseline="0">
                <a:solidFill>
                  <a:srgbClr val="000000"/>
                </a:solidFill>
                <a:latin typeface="Segoe"/>
                <a:ea typeface="ＭＳ ゴシック"/>
              </a:rPr>
              <a:t>Customize Quick Access Toolbar </a:t>
            </a:r>
            <a:r>
              <a:rPr lang="en-US" b="0" i="0" u="none" strike="noStrike" baseline="0">
                <a:solidFill>
                  <a:srgbClr val="000000"/>
                </a:solidFill>
                <a:latin typeface="Segoe"/>
                <a:ea typeface="ＭＳ ゴシック"/>
              </a:rPr>
              <a:t>button again. </a:t>
            </a:r>
            <a:r>
              <a:rPr lang="en-US" b="1" i="0" u="none" strike="noStrike" baseline="0">
                <a:solidFill>
                  <a:srgbClr val="000000"/>
                </a:solidFill>
                <a:latin typeface="Segoe"/>
                <a:ea typeface="ＭＳ ゴシック"/>
              </a:rPr>
              <a:t>Click Show Above the Ribbon.</a:t>
            </a:r>
          </a:p>
          <a:p>
            <a:pPr lvl="0" rtl="0"/>
            <a:r>
              <a:rPr lang="en-US" b="1" i="0" u="none" strike="noStrike" baseline="0">
                <a:solidFill>
                  <a:srgbClr val="000000"/>
                </a:solidFill>
                <a:latin typeface="Segoe"/>
                <a:ea typeface="ＭＳ ゴシック"/>
              </a:rPr>
              <a:t>PAUSE. LEAVE</a:t>
            </a:r>
            <a:r>
              <a:rPr lang="en-US" b="0" i="0" u="none" strike="noStrike" baseline="0">
                <a:solidFill>
                  <a:srgbClr val="000000"/>
                </a:solidFill>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23</a:t>
            </a:fld>
            <a:endParaRPr lang="en-US" dirty="0"/>
          </a:p>
        </p:txBody>
      </p:sp>
    </p:spTree>
    <p:extLst>
      <p:ext uri="{BB962C8B-B14F-4D97-AF65-F5344CB8AC3E}">
        <p14:creationId xmlns:p14="http://schemas.microsoft.com/office/powerpoint/2010/main" val="1602647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KeyTips</a:t>
            </a:r>
          </a:p>
        </p:txBody>
      </p:sp>
      <p:sp>
        <p:nvSpPr>
          <p:cNvPr id="3" name="Text Placeholder 2"/>
          <p:cNvSpPr>
            <a:spLocks noGrp="1"/>
          </p:cNvSpPr>
          <p:nvPr>
            <p:ph type="body" idx="1"/>
          </p:nvPr>
        </p:nvSpPr>
        <p:spPr/>
        <p:txBody>
          <a:bodyPr/>
          <a:lstStyle/>
          <a:p>
            <a:pPr lvl="0" rtl="0"/>
            <a:r>
              <a:rPr lang="en-US" b="1" i="0" u="none" strike="noStrike" baseline="0" dirty="0">
                <a:solidFill>
                  <a:srgbClr val="000000"/>
                </a:solidFill>
                <a:latin typeface="Segoe"/>
                <a:ea typeface="ＭＳ ゴシック"/>
              </a:rPr>
              <a:t>USE</a:t>
            </a:r>
            <a:r>
              <a:rPr lang="en-US" b="0" i="0" u="none" strike="noStrike" baseline="0" dirty="0">
                <a:solidFill>
                  <a:srgbClr val="000000"/>
                </a:solidFill>
                <a:latin typeface="Segoe"/>
                <a:ea typeface="ＭＳ ゴシック"/>
              </a:rPr>
              <a:t> the database you used in the previous exercise.</a:t>
            </a:r>
          </a:p>
          <a:p>
            <a:pPr lvl="1" rtl="0"/>
            <a:r>
              <a:rPr lang="en-US" b="0" i="0" u="none" strike="noStrike" baseline="0" dirty="0">
                <a:solidFill>
                  <a:srgbClr val="000000"/>
                </a:solidFill>
                <a:latin typeface="Segoe"/>
                <a:ea typeface="ＭＳ ゴシック"/>
              </a:rPr>
              <a:t>Press </a:t>
            </a:r>
            <a:r>
              <a:rPr lang="en-US" b="1" i="0" u="none" strike="noStrike" baseline="0" dirty="0">
                <a:solidFill>
                  <a:srgbClr val="000000"/>
                </a:solidFill>
                <a:latin typeface="Segoe"/>
                <a:ea typeface="ＭＳ ゴシック"/>
              </a:rPr>
              <a:t>ALT</a:t>
            </a:r>
            <a:r>
              <a:rPr lang="en-US" b="0" i="0" u="none" strike="noStrike" baseline="0" dirty="0">
                <a:solidFill>
                  <a:srgbClr val="000000"/>
                </a:solidFill>
                <a:latin typeface="Arial"/>
                <a:ea typeface="ＭＳ ゴシック"/>
              </a:rPr>
              <a:t>.</a:t>
            </a:r>
            <a:r>
              <a:rPr lang="en-US" b="0" i="0" u="none" strike="noStrike" baseline="0" dirty="0">
                <a:solidFill>
                  <a:srgbClr val="000000"/>
                </a:solidFill>
                <a:latin typeface="Segoe"/>
                <a:ea typeface="ＭＳ ゴシック"/>
              </a:rPr>
              <a:t> Letters and numbers appear on the Ribbon to let you know which key to  use to access commands or tabs. See below.</a:t>
            </a:r>
          </a:p>
          <a:p>
            <a:pPr lvl="1" rtl="0"/>
            <a:r>
              <a:rPr lang="en-US" b="0" i="0" u="none" strike="noStrike" baseline="0" dirty="0">
                <a:solidFill>
                  <a:srgbClr val="000000"/>
                </a:solidFill>
                <a:latin typeface="Segoe"/>
                <a:ea typeface="ＭＳ ゴシック"/>
              </a:rPr>
              <a:t>Press</a:t>
            </a:r>
            <a:r>
              <a:rPr lang="en-US" b="1" i="0" u="none" strike="noStrike" baseline="0" dirty="0">
                <a:solidFill>
                  <a:srgbClr val="000000"/>
                </a:solidFill>
                <a:latin typeface="Arial"/>
                <a:ea typeface="ＭＳ ゴシック"/>
              </a:rPr>
              <a:t> </a:t>
            </a:r>
            <a:r>
              <a:rPr lang="en-US" b="1" i="0" u="none" strike="noStrike" baseline="0" dirty="0">
                <a:solidFill>
                  <a:srgbClr val="000000"/>
                </a:solidFill>
                <a:latin typeface="Segoe"/>
                <a:ea typeface="ＭＳ ゴシック"/>
              </a:rPr>
              <a:t>C</a:t>
            </a:r>
            <a:r>
              <a:rPr lang="en-US" b="1" i="0" u="none" strike="noStrike" baseline="0" dirty="0">
                <a:solidFill>
                  <a:srgbClr val="000000"/>
                </a:solidFill>
                <a:latin typeface="Arial"/>
                <a:ea typeface="ＭＳ ゴシック"/>
              </a:rPr>
              <a:t> </a:t>
            </a:r>
            <a:r>
              <a:rPr lang="en-US" b="0" i="0" u="none" strike="noStrike" baseline="0" dirty="0">
                <a:solidFill>
                  <a:srgbClr val="000000"/>
                </a:solidFill>
                <a:latin typeface="Segoe"/>
                <a:ea typeface="ＭＳ ゴシック"/>
              </a:rPr>
              <a:t>to activate the CREATE tab.</a:t>
            </a:r>
          </a:p>
          <a:p>
            <a:pPr lvl="1" rtl="0"/>
            <a:r>
              <a:rPr lang="en-US" b="0" i="0" u="none" strike="noStrike" baseline="0" dirty="0">
                <a:solidFill>
                  <a:srgbClr val="000000"/>
                </a:solidFill>
                <a:latin typeface="Segoe"/>
                <a:ea typeface="ＭＳ ゴシック"/>
              </a:rPr>
              <a:t>Press</a:t>
            </a:r>
            <a:r>
              <a:rPr lang="en-US" b="1" i="0" u="none" strike="noStrike" baseline="0" dirty="0">
                <a:solidFill>
                  <a:srgbClr val="000000"/>
                </a:solidFill>
                <a:latin typeface="Arial"/>
                <a:ea typeface="ＭＳ ゴシック"/>
              </a:rPr>
              <a:t> </a:t>
            </a:r>
            <a:r>
              <a:rPr lang="en-US" b="1" i="0" u="none" strike="noStrike" baseline="0" dirty="0">
                <a:solidFill>
                  <a:srgbClr val="000000"/>
                </a:solidFill>
                <a:latin typeface="Segoe"/>
                <a:ea typeface="ＭＳ ゴシック"/>
              </a:rPr>
              <a:t>P</a:t>
            </a:r>
            <a:r>
              <a:rPr lang="en-US" b="0" i="0" u="none" strike="noStrike" baseline="0" dirty="0">
                <a:solidFill>
                  <a:srgbClr val="000000"/>
                </a:solidFill>
                <a:latin typeface="Segoe"/>
                <a:ea typeface="ＭＳ ゴシック"/>
              </a:rPr>
              <a:t> to display the Application Parts menu.</a:t>
            </a:r>
          </a:p>
          <a:p>
            <a:pPr lvl="1" rtl="0"/>
            <a:r>
              <a:rPr lang="en-US" b="0" i="0" u="none" strike="noStrike" baseline="0" dirty="0">
                <a:solidFill>
                  <a:srgbClr val="000000"/>
                </a:solidFill>
                <a:latin typeface="Segoe"/>
                <a:ea typeface="ＭＳ ゴシック"/>
              </a:rPr>
              <a:t>Press </a:t>
            </a:r>
            <a:r>
              <a:rPr lang="en-US" b="1" i="0" u="none" strike="noStrike" baseline="0" dirty="0">
                <a:solidFill>
                  <a:srgbClr val="000000"/>
                </a:solidFill>
                <a:latin typeface="Segoe"/>
                <a:ea typeface="ＭＳ ゴシック"/>
              </a:rPr>
              <a:t>ALT</a:t>
            </a:r>
            <a:r>
              <a:rPr lang="en-US" b="0" i="0" u="none" strike="noStrike" baseline="0" dirty="0">
                <a:solidFill>
                  <a:srgbClr val="000000"/>
                </a:solidFill>
                <a:latin typeface="Segoe"/>
                <a:ea typeface="ＭＳ ゴシック"/>
              </a:rPr>
              <a:t> to remove the </a:t>
            </a:r>
            <a:r>
              <a:rPr lang="en-US" b="0" i="0" u="none" strike="noStrike" baseline="0" dirty="0" err="1">
                <a:solidFill>
                  <a:srgbClr val="000000"/>
                </a:solidFill>
                <a:latin typeface="Segoe"/>
                <a:ea typeface="ＭＳ ゴシック"/>
              </a:rPr>
              <a:t>KeyTips</a:t>
            </a:r>
            <a:r>
              <a:rPr lang="en-US" b="0" i="0" u="none" strike="noStrike" baseline="0" dirty="0">
                <a:solidFill>
                  <a:srgbClr val="000000"/>
                </a:solidFill>
                <a:latin typeface="Segoe"/>
                <a:ea typeface="ＭＳ ゴシック"/>
              </a:rPr>
              <a:t>.</a:t>
            </a:r>
          </a:p>
          <a:p>
            <a:pPr lvl="0" rtl="0"/>
            <a:r>
              <a:rPr lang="en-US" b="1" i="0" u="none" strike="noStrike" baseline="0" dirty="0">
                <a:solidFill>
                  <a:srgbClr val="000000"/>
                </a:solidFill>
                <a:latin typeface="Segoe"/>
                <a:ea typeface="ＭＳ ゴシック"/>
              </a:rPr>
              <a:t>PAUSE. LEAVE</a:t>
            </a:r>
            <a:r>
              <a:rPr lang="en-US" b="0" i="0" u="none" strike="noStrike" baseline="0" dirty="0">
                <a:solidFill>
                  <a:srgbClr val="000000"/>
                </a:solidFill>
                <a:latin typeface="Segoe"/>
                <a:ea typeface="ＭＳ ゴシック"/>
              </a:rPr>
              <a:t> the database open to use in the next exercise</a:t>
            </a:r>
            <a:r>
              <a:rPr lang="en-US" b="0" i="0" u="none" strike="noStrike" baseline="0" dirty="0">
                <a:solidFill>
                  <a:srgbClr val="000000"/>
                </a:solidFill>
                <a:latin typeface="ITC Officina Sans Bold"/>
                <a:ea typeface="ＭＳ ゴシック"/>
              </a:rPr>
              <a: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24</a:t>
            </a:fld>
            <a:endParaRPr lang="en-US" dirty="0"/>
          </a:p>
        </p:txBody>
      </p:sp>
      <p:pic>
        <p:nvPicPr>
          <p:cNvPr id="7" name="Picture 6" descr="01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 y="4872840"/>
            <a:ext cx="7416801" cy="1313466"/>
          </a:xfrm>
          <a:prstGeom prst="rect">
            <a:avLst/>
          </a:prstGeom>
        </p:spPr>
      </p:pic>
    </p:spTree>
    <p:extLst>
      <p:ext uri="{BB962C8B-B14F-4D97-AF65-F5344CB8AC3E}">
        <p14:creationId xmlns:p14="http://schemas.microsoft.com/office/powerpoint/2010/main" val="67951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Backstage View</a:t>
            </a:r>
          </a:p>
        </p:txBody>
      </p:sp>
      <p:sp>
        <p:nvSpPr>
          <p:cNvPr id="3" name="Text Placeholder 2"/>
          <p:cNvSpPr>
            <a:spLocks noGrp="1"/>
          </p:cNvSpPr>
          <p:nvPr>
            <p:ph type="body" idx="1"/>
          </p:nvPr>
        </p:nvSpPr>
        <p:spPr/>
        <p:txBody>
          <a:bodyPr/>
          <a:lstStyle/>
          <a:p>
            <a:pPr lvl="0" rtl="0"/>
            <a:r>
              <a:rPr lang="en-US" sz="2000" b="1" i="0" u="none" strike="noStrike" baseline="0">
                <a:latin typeface="Segoe"/>
                <a:ea typeface="ＭＳ ゴシック"/>
              </a:rPr>
              <a:t>USE</a:t>
            </a:r>
            <a:r>
              <a:rPr lang="en-US" sz="2000" b="0" i="0" u="none" strike="noStrike" baseline="0">
                <a:latin typeface="Segoe"/>
                <a:ea typeface="ＭＳ ゴシック"/>
              </a:rPr>
              <a:t> the database you used in the previous exercise.</a:t>
            </a:r>
          </a:p>
          <a:p>
            <a:pPr lvl="1" rtl="0"/>
            <a:r>
              <a:rPr lang="en-US" sz="2000" b="0" i="0" u="none" strike="noStrike" baseline="0">
                <a:latin typeface="Segoe"/>
                <a:ea typeface="ＭＳ ゴシック"/>
              </a:rPr>
              <a:t>Click the </a:t>
            </a:r>
            <a:r>
              <a:rPr lang="en-US" sz="2000" b="1" i="0" u="none" strike="noStrike" baseline="0">
                <a:latin typeface="Segoe"/>
                <a:ea typeface="ＭＳ ゴシック"/>
              </a:rPr>
              <a:t>FILE </a:t>
            </a:r>
            <a:r>
              <a:rPr lang="en-US" sz="2000" b="0" i="0" u="none" strike="noStrike" baseline="0">
                <a:latin typeface="Segoe"/>
                <a:ea typeface="ＭＳ ゴシック"/>
              </a:rPr>
              <a:t>tab. Backstage view opens, displaying a menu of options down the left side of the window and information about the currently opened database, as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25</a:t>
            </a:fld>
            <a:endParaRPr lang="en-US" dirty="0"/>
          </a:p>
        </p:txBody>
      </p:sp>
      <p:pic>
        <p:nvPicPr>
          <p:cNvPr id="7" name="Picture 6" descr="01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954867"/>
            <a:ext cx="7433396" cy="3327400"/>
          </a:xfrm>
          <a:prstGeom prst="rect">
            <a:avLst/>
          </a:prstGeom>
        </p:spPr>
      </p:pic>
    </p:spTree>
    <p:extLst>
      <p:ext uri="{BB962C8B-B14F-4D97-AF65-F5344CB8AC3E}">
        <p14:creationId xmlns:p14="http://schemas.microsoft.com/office/powerpoint/2010/main" val="3646889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Backstage View</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a:latin typeface="Segoe"/>
                <a:ea typeface="ＭＳ ゴシック"/>
              </a:rPr>
              <a:t>Click the </a:t>
            </a:r>
            <a:r>
              <a:rPr lang="en-US" b="1" i="0" u="none" strike="noStrike" baseline="0">
                <a:latin typeface="Segoe"/>
                <a:ea typeface="ＭＳ ゴシック"/>
              </a:rPr>
              <a:t>New </a:t>
            </a:r>
            <a:r>
              <a:rPr lang="en-US" b="0" i="0" u="none" strike="noStrike" baseline="0">
                <a:latin typeface="Segoe"/>
                <a:ea typeface="ＭＳ ゴシック"/>
              </a:rPr>
              <a:t>option to view the options and commands available.</a:t>
            </a:r>
          </a:p>
          <a:p>
            <a:pPr lvl="1" rtl="0">
              <a:buAutoNum type="arabicPeriod" startAt="2"/>
            </a:pPr>
            <a:r>
              <a:rPr lang="en-US" b="0" i="0" u="none" strike="noStrike" baseline="0">
                <a:latin typeface="Segoe"/>
                <a:ea typeface="ＭＳ ゴシック"/>
              </a:rPr>
              <a:t>Click the </a:t>
            </a:r>
            <a:r>
              <a:rPr lang="en-US" b="1" i="0" u="none" strike="noStrike" baseline="0">
                <a:latin typeface="Segoe"/>
                <a:ea typeface="ＭＳ ゴシック"/>
              </a:rPr>
              <a:t>Save As </a:t>
            </a:r>
            <a:r>
              <a:rPr lang="en-US" b="0" i="0" u="none" strike="noStrike" baseline="0">
                <a:latin typeface="Segoe"/>
                <a:ea typeface="ＭＳ ゴシック"/>
              </a:rPr>
              <a:t>option to view more options and commands.</a:t>
            </a:r>
          </a:p>
          <a:p>
            <a:pPr lvl="1" rtl="0">
              <a:buAutoNum type="arabicPeriod" startAt="2"/>
            </a:pPr>
            <a:r>
              <a:rPr lang="en-US" b="0" i="0" u="none" strike="noStrike" baseline="0">
                <a:latin typeface="Segoe"/>
                <a:ea typeface="ＭＳ ゴシック"/>
              </a:rPr>
              <a:t>Click the </a:t>
            </a:r>
            <a:r>
              <a:rPr lang="en-US" b="1" i="0" u="none" strike="noStrike" baseline="0">
                <a:latin typeface="Segoe"/>
                <a:ea typeface="ＭＳ ゴシック"/>
              </a:rPr>
              <a:t>Back button</a:t>
            </a:r>
            <a:r>
              <a:rPr lang="en-US" b="0" i="0" u="none" strike="noStrike" baseline="0">
                <a:latin typeface="Segoe"/>
                <a:ea typeface="ＭＳ ゴシック"/>
              </a:rPr>
              <a:t> to remove the menu and return to the Access workspace.</a:t>
            </a:r>
          </a:p>
          <a:p>
            <a:pPr lvl="0" rtl="0"/>
            <a:r>
              <a:rPr lang="en-US" b="1" i="0" u="none" strike="noStrike" baseline="0">
                <a:latin typeface="Segoe"/>
                <a:ea typeface="ＭＳ ゴシック"/>
              </a:rPr>
              <a:t>PAUSE. LEAVE</a:t>
            </a:r>
            <a:r>
              <a:rPr lang="en-US" b="0" i="0" u="none" strike="noStrike" baseline="0">
                <a:latin typeface="Segoe"/>
                <a:ea typeface="ＭＳ ゴシック"/>
              </a:rPr>
              <a:t> the database open to use in the next exercise</a:t>
            </a:r>
            <a:r>
              <a:rPr lang="en-US" b="0" i="0" u="none" strike="noStrike" baseline="0">
                <a:solidFill>
                  <a:srgbClr val="007BA2"/>
                </a:solidFill>
                <a:latin typeface="ITC Officina Sans Bold"/>
                <a:ea typeface="ＭＳ ゴシック"/>
              </a:rPr>
              <a:t>.</a:t>
            </a:r>
            <a:endParaRPr lang="en-US" b="0" i="0" u="none" strike="noStrike" baseline="0">
              <a:solidFill>
                <a:srgbClr val="007BA2"/>
              </a:solidFill>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26</a:t>
            </a:fld>
            <a:endParaRPr lang="en-US" dirty="0"/>
          </a:p>
        </p:txBody>
      </p:sp>
    </p:spTree>
    <p:extLst>
      <p:ext uri="{BB962C8B-B14F-4D97-AF65-F5344CB8AC3E}">
        <p14:creationId xmlns:p14="http://schemas.microsoft.com/office/powerpoint/2010/main" val="1442863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Help Button and Change Help Location Menu</a:t>
            </a:r>
          </a:p>
        </p:txBody>
      </p:sp>
      <p:sp>
        <p:nvSpPr>
          <p:cNvPr id="3" name="Text Placeholder 2"/>
          <p:cNvSpPr>
            <a:spLocks noGrp="1"/>
          </p:cNvSpPr>
          <p:nvPr>
            <p:ph type="body" idx="1"/>
          </p:nvPr>
        </p:nvSpPr>
        <p:spPr/>
        <p:txBody>
          <a:bodyPr/>
          <a:lstStyle/>
          <a:p>
            <a:pPr lvl="0" rtl="0"/>
            <a:r>
              <a:rPr lang="en-US" sz="2100" b="1" i="0" u="none" strike="noStrike" baseline="0">
                <a:solidFill>
                  <a:srgbClr val="000000"/>
                </a:solidFill>
                <a:latin typeface="Segoe"/>
                <a:ea typeface="ＭＳ ゴシック"/>
              </a:rPr>
              <a:t>USE</a:t>
            </a:r>
            <a:r>
              <a:rPr lang="en-US" sz="2100" b="0" i="0" u="none" strike="noStrike" baseline="0">
                <a:solidFill>
                  <a:srgbClr val="000000"/>
                </a:solidFill>
                <a:latin typeface="Segoe"/>
                <a:ea typeface="ＭＳ ゴシック"/>
              </a:rPr>
              <a:t> the database you used in the previous exercise.</a:t>
            </a:r>
          </a:p>
          <a:p>
            <a:pPr lvl="1" rtl="0"/>
            <a:r>
              <a:rPr lang="en-US" sz="2100" b="0" i="0" u="none" strike="noStrike" baseline="0">
                <a:solidFill>
                  <a:srgbClr val="000000"/>
                </a:solidFill>
                <a:latin typeface="Segoe"/>
                <a:ea typeface="ＭＳ ゴシック"/>
              </a:rPr>
              <a:t>Click the </a:t>
            </a:r>
            <a:r>
              <a:rPr lang="en-US" sz="2100" b="1" i="0" u="none" strike="noStrike" baseline="0">
                <a:solidFill>
                  <a:srgbClr val="000000"/>
                </a:solidFill>
                <a:latin typeface="Segoe"/>
                <a:ea typeface="ＭＳ ゴシック"/>
              </a:rPr>
              <a:t>Microsoft Office Access Help</a:t>
            </a:r>
            <a:r>
              <a:rPr lang="en-US" sz="2100" b="0" i="0" u="none" strike="noStrike" baseline="0">
                <a:solidFill>
                  <a:srgbClr val="000000"/>
                </a:solidFill>
                <a:latin typeface="Segoe"/>
                <a:ea typeface="ＭＳ ゴシック"/>
              </a:rPr>
              <a:t> button, as shown below.</a:t>
            </a:r>
            <a:r>
              <a:rPr lang="en-US" sz="2100" b="1" i="0" u="none" strike="noStrike" baseline="0">
                <a:solidFill>
                  <a:srgbClr val="000000"/>
                </a:solidFill>
                <a:latin typeface="Segoe"/>
                <a:ea typeface="ＭＳ ゴシック"/>
              </a:rPr>
              <a:t> </a:t>
            </a:r>
            <a:r>
              <a:rPr lang="en-US" sz="2100" b="0" i="0" u="none" strike="noStrike" baseline="0">
                <a:solidFill>
                  <a:srgbClr val="000000"/>
                </a:solidFill>
                <a:latin typeface="Segoe"/>
                <a:ea typeface="ＭＳ ゴシック"/>
              </a:rPr>
              <a:t>The Access Help dialog box appears, as shown on</a:t>
            </a:r>
            <a:r>
              <a:rPr lang="en-US" sz="2100" b="0" i="0" u="none" strike="noStrike">
                <a:solidFill>
                  <a:srgbClr val="000000"/>
                </a:solidFill>
                <a:latin typeface="Segoe"/>
                <a:ea typeface="ＭＳ ゴシック"/>
              </a:rPr>
              <a:t> he next slide</a:t>
            </a:r>
            <a:r>
              <a:rPr lang="en-US" sz="2100" b="0" i="0" u="none" strike="noStrike" baseline="0">
                <a:solidFill>
                  <a:srgbClr val="000000"/>
                </a:solidFill>
                <a:latin typeface="Segoe"/>
                <a:ea typeface="ＭＳ ゴシック"/>
              </a:rPr>
              <a:t>. Notice the Search box and Search button. Also notice the Change Help Location button; after selecting it, an option is set to Access Help from Office.com to search online for help topics. </a:t>
            </a:r>
          </a:p>
          <a:p>
            <a:pPr lvl="1" rtl="0"/>
            <a:endParaRPr lang="en-US" sz="2100" b="0" i="0" u="none" strike="noStrike" baseline="0">
              <a:solidFill>
                <a:srgbClr val="000000"/>
              </a:solidFill>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27</a:t>
            </a:fld>
            <a:endParaRPr lang="en-US" dirty="0"/>
          </a:p>
        </p:txBody>
      </p:sp>
      <p:pic>
        <p:nvPicPr>
          <p:cNvPr id="7" name="Picture 6" descr="01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496520"/>
            <a:ext cx="8009467" cy="1548241"/>
          </a:xfrm>
          <a:prstGeom prst="rect">
            <a:avLst/>
          </a:prstGeom>
        </p:spPr>
      </p:pic>
    </p:spTree>
    <p:extLst>
      <p:ext uri="{BB962C8B-B14F-4D97-AF65-F5344CB8AC3E}">
        <p14:creationId xmlns:p14="http://schemas.microsoft.com/office/powerpoint/2010/main" val="670259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Help Button and Change Help Location Menu</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a:latin typeface="Segoe"/>
                <a:ea typeface="ＭＳ ゴシック"/>
              </a:rPr>
              <a:t>Click the </a:t>
            </a:r>
            <a:r>
              <a:rPr lang="en-US" b="1" i="0" u="none" strike="noStrike" baseline="0">
                <a:latin typeface="Segoe"/>
                <a:ea typeface="ＭＳ ゴシック"/>
              </a:rPr>
              <a:t>Change Help </a:t>
            </a:r>
            <a:br>
              <a:rPr lang="en-US" b="1" i="0" u="none" strike="noStrike" baseline="0">
                <a:latin typeface="Segoe"/>
                <a:ea typeface="ＭＳ ゴシック"/>
              </a:rPr>
            </a:br>
            <a:r>
              <a:rPr lang="en-US" b="1" i="0" u="none" strike="noStrike" baseline="0">
                <a:latin typeface="Segoe"/>
                <a:ea typeface="ＭＳ ゴシック"/>
              </a:rPr>
              <a:t>Location</a:t>
            </a:r>
            <a:r>
              <a:rPr lang="en-US" b="0" i="0" u="none" strike="noStrike" baseline="0">
                <a:latin typeface="Segoe"/>
                <a:ea typeface="ＭＳ ゴシック"/>
              </a:rPr>
              <a:t> button. A menu </a:t>
            </a:r>
            <a:br>
              <a:rPr lang="en-US" b="0" i="0" u="none" strike="noStrike" baseline="0">
                <a:latin typeface="Segoe"/>
                <a:ea typeface="ＭＳ ゴシック"/>
              </a:rPr>
            </a:br>
            <a:r>
              <a:rPr lang="en-US" b="0" i="0" u="none" strike="noStrike" baseline="0">
                <a:latin typeface="Segoe"/>
                <a:ea typeface="ＭＳ ゴシック"/>
              </a:rPr>
              <a:t>appears, as shown at right.</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28</a:t>
            </a:fld>
            <a:endParaRPr lang="en-US" dirty="0"/>
          </a:p>
        </p:txBody>
      </p:sp>
      <p:pic>
        <p:nvPicPr>
          <p:cNvPr id="7" name="Picture 6" descr="01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600200"/>
            <a:ext cx="3006165" cy="4165600"/>
          </a:xfrm>
          <a:prstGeom prst="rect">
            <a:avLst/>
          </a:prstGeom>
        </p:spPr>
      </p:pic>
    </p:spTree>
    <p:extLst>
      <p:ext uri="{BB962C8B-B14F-4D97-AF65-F5344CB8AC3E}">
        <p14:creationId xmlns:p14="http://schemas.microsoft.com/office/powerpoint/2010/main" val="1532218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Help Button and Change Help Location Menu</a:t>
            </a:r>
          </a:p>
        </p:txBody>
      </p:sp>
      <p:sp>
        <p:nvSpPr>
          <p:cNvPr id="3" name="Text Placeholder 2"/>
          <p:cNvSpPr>
            <a:spLocks noGrp="1"/>
          </p:cNvSpPr>
          <p:nvPr>
            <p:ph type="body" idx="1"/>
          </p:nvPr>
        </p:nvSpPr>
        <p:spPr/>
        <p:txBody>
          <a:bodyPr/>
          <a:lstStyle/>
          <a:p>
            <a:pPr lvl="1" rtl="0">
              <a:buFont typeface="+mj-lt"/>
              <a:buAutoNum type="arabicPeriod" startAt="3"/>
            </a:pPr>
            <a:r>
              <a:rPr lang="en-US" sz="2000" b="0" i="0" u="none" strike="noStrike" baseline="0">
                <a:latin typeface="Segoe"/>
                <a:ea typeface="ＭＳ ゴシック"/>
              </a:rPr>
              <a:t>Click </a:t>
            </a:r>
            <a:r>
              <a:rPr lang="en-US" sz="2000" b="1" i="0" u="none" strike="noStrike" baseline="0">
                <a:latin typeface="Segoe"/>
                <a:ea typeface="ＭＳ ゴシック"/>
              </a:rPr>
              <a:t>Access Help from your </a:t>
            </a:r>
            <a:br>
              <a:rPr lang="en-US" sz="2000" b="1" i="0" u="none" strike="noStrike" baseline="0">
                <a:latin typeface="Segoe"/>
                <a:ea typeface="ＭＳ ゴシック"/>
              </a:rPr>
            </a:br>
            <a:r>
              <a:rPr lang="en-US" sz="2000" b="1" i="0" u="none" strike="noStrike" baseline="0">
                <a:latin typeface="Segoe"/>
                <a:ea typeface="ＭＳ ゴシック"/>
              </a:rPr>
              <a:t>computer. </a:t>
            </a:r>
            <a:r>
              <a:rPr lang="en-US" sz="2000" b="0" i="0" u="none" strike="noStrike" baseline="0">
                <a:latin typeface="Segoe"/>
                <a:ea typeface="ＭＳ ゴシック"/>
              </a:rPr>
              <a:t>Basic Help </a:t>
            </a:r>
            <a:br>
              <a:rPr lang="en-US" sz="2000" b="0" i="0" u="none" strike="noStrike" baseline="0">
                <a:latin typeface="Segoe"/>
                <a:ea typeface="ＭＳ ゴシック"/>
              </a:rPr>
            </a:br>
            <a:r>
              <a:rPr lang="en-US" sz="2000" b="0" i="0" u="none" strike="noStrike" baseline="0">
                <a:latin typeface="Segoe"/>
                <a:ea typeface="ＭＳ ゴシック"/>
              </a:rPr>
              <a:t>appears, as shown at right.</a:t>
            </a:r>
          </a:p>
          <a:p>
            <a:pPr lvl="1" rtl="0">
              <a:buAutoNum type="arabicPeriod" startAt="3"/>
            </a:pPr>
            <a:r>
              <a:rPr lang="en-US" sz="2000" b="0" i="0" u="none" strike="noStrike" baseline="0">
                <a:latin typeface="Segoe"/>
                <a:ea typeface="ＭＳ ゴシック"/>
              </a:rPr>
              <a:t>In the </a:t>
            </a:r>
            <a:r>
              <a:rPr lang="en-US" sz="2000" b="1" i="0" u="none" strike="noStrike" baseline="0">
                <a:latin typeface="Segoe"/>
                <a:ea typeface="ＭＳ ゴシック"/>
              </a:rPr>
              <a:t>Search help</a:t>
            </a:r>
            <a:r>
              <a:rPr lang="en-US" sz="2000" b="0" i="0" u="none" strike="noStrike" baseline="0">
                <a:latin typeface="Segoe"/>
                <a:ea typeface="ＭＳ ゴシック"/>
              </a:rPr>
              <a:t> text box, </a:t>
            </a:r>
            <a:br>
              <a:rPr lang="en-US" sz="2000" b="0" i="0" u="none" strike="noStrike" baseline="0">
                <a:latin typeface="Segoe"/>
                <a:ea typeface="ＭＳ ゴシック"/>
              </a:rPr>
            </a:br>
            <a:r>
              <a:rPr lang="en-US" sz="2000" b="0" i="0" u="none" strike="noStrike" baseline="0">
                <a:latin typeface="Segoe"/>
                <a:ea typeface="ＭＳ ゴシック"/>
              </a:rPr>
              <a:t>key</a:t>
            </a:r>
            <a:r>
              <a:rPr lang="en-US" sz="2000" b="1" i="0" u="none" strike="noStrike" baseline="0">
                <a:latin typeface="Segoe"/>
                <a:ea typeface="ＭＳ ゴシック"/>
              </a:rPr>
              <a:t> font</a:t>
            </a:r>
            <a:r>
              <a:rPr lang="en-US" sz="2000" b="0" i="0" u="none" strike="noStrike" baseline="0">
                <a:latin typeface="Segoe"/>
                <a:ea typeface="ＭＳ ゴシック"/>
              </a:rPr>
              <a:t> and then click the </a:t>
            </a:r>
            <a:br>
              <a:rPr lang="en-US" sz="2000" b="0" i="0" u="none" strike="noStrike" baseline="0">
                <a:latin typeface="Segoe"/>
                <a:ea typeface="ＭＳ ゴシック"/>
              </a:rPr>
            </a:br>
            <a:r>
              <a:rPr lang="en-US" sz="2000" b="1" i="0" u="none" strike="noStrike" baseline="0">
                <a:latin typeface="Segoe"/>
                <a:ea typeface="ＭＳ ゴシック"/>
              </a:rPr>
              <a:t>Search </a:t>
            </a:r>
            <a:r>
              <a:rPr lang="en-US" sz="2000" b="0" i="0" u="none" strike="noStrike" baseline="0">
                <a:latin typeface="Segoe"/>
                <a:ea typeface="ＭＳ ゴシック"/>
              </a:rPr>
              <a:t>button. A list of </a:t>
            </a:r>
            <a:br>
              <a:rPr lang="en-US" sz="2000" b="0" i="0" u="none" strike="noStrike" baseline="0">
                <a:latin typeface="Segoe"/>
                <a:ea typeface="ＭＳ ゴシック"/>
              </a:rPr>
            </a:br>
            <a:r>
              <a:rPr lang="en-US" sz="2000" b="0" i="0" u="none" strike="noStrike" baseline="0">
                <a:latin typeface="Segoe"/>
                <a:ea typeface="ＭＳ ゴシック"/>
              </a:rPr>
              <a:t>possible locations on the </a:t>
            </a:r>
            <a:br>
              <a:rPr lang="en-US" sz="2000" b="0" i="0" u="none" strike="noStrike" baseline="0">
                <a:latin typeface="Segoe"/>
                <a:ea typeface="ＭＳ ゴシック"/>
              </a:rPr>
            </a:br>
            <a:r>
              <a:rPr lang="en-US" sz="2000" b="0" i="0" u="none" strike="noStrike" baseline="0">
                <a:latin typeface="Segoe"/>
                <a:ea typeface="ＭＳ ゴシック"/>
              </a:rPr>
              <a:t>ribbon where fonts can be </a:t>
            </a:r>
            <a:br>
              <a:rPr lang="en-US" sz="2000" b="0" i="0" u="none" strike="noStrike" baseline="0">
                <a:latin typeface="Segoe"/>
                <a:ea typeface="ＭＳ ゴシック"/>
              </a:rPr>
            </a:br>
            <a:r>
              <a:rPr lang="en-US" sz="2000" b="0" i="0" u="none" strike="noStrike" baseline="0">
                <a:latin typeface="Segoe"/>
                <a:ea typeface="ＭＳ ゴシック"/>
              </a:rPr>
              <a:t>manipulated appears.</a:t>
            </a:r>
          </a:p>
          <a:p>
            <a:pPr lvl="1" rtl="0">
              <a:buAutoNum type="arabicPeriod" startAt="3"/>
            </a:pPr>
            <a:r>
              <a:rPr lang="en-US" sz="2000" b="0" i="0" u="none" strike="noStrike" baseline="0">
                <a:latin typeface="Segoe"/>
                <a:ea typeface="ＭＳ ゴシック"/>
              </a:rPr>
              <a:t>In the search results that </a:t>
            </a:r>
            <a:br>
              <a:rPr lang="en-US" sz="2000" b="0" i="0" u="none" strike="noStrike" baseline="0">
                <a:latin typeface="Segoe"/>
                <a:ea typeface="ＭＳ ゴシック"/>
              </a:rPr>
            </a:br>
            <a:r>
              <a:rPr lang="en-US" sz="2000" b="0" i="0" u="none" strike="noStrike" baseline="0">
                <a:latin typeface="Segoe"/>
                <a:ea typeface="ＭＳ ゴシック"/>
              </a:rPr>
              <a:t>appear, click the </a:t>
            </a:r>
            <a:r>
              <a:rPr lang="en-US" sz="2000" b="1" i="0" u="none" strike="noStrike" baseline="0">
                <a:latin typeface="Segoe"/>
                <a:ea typeface="ＭＳ ゴシック"/>
              </a:rPr>
              <a:t>Font is </a:t>
            </a:r>
            <a:br>
              <a:rPr lang="en-US" sz="2000" b="1" i="0" u="none" strike="noStrike" baseline="0">
                <a:latin typeface="Segoe"/>
                <a:ea typeface="ＭＳ ゴシック"/>
              </a:rPr>
            </a:br>
            <a:r>
              <a:rPr lang="en-US" sz="2000" b="1" i="0" u="none" strike="noStrike" baseline="0">
                <a:latin typeface="Segoe"/>
                <a:ea typeface="ＭＳ ゴシック"/>
              </a:rPr>
              <a:t>under Home/Text </a:t>
            </a:r>
            <a:br>
              <a:rPr lang="en-US" sz="2000" b="1" i="0" u="none" strike="noStrike" baseline="0">
                <a:latin typeface="Segoe"/>
                <a:ea typeface="ＭＳ ゴシック"/>
              </a:rPr>
            </a:br>
            <a:r>
              <a:rPr lang="en-US" sz="2000" b="1" i="0" u="none" strike="noStrike" baseline="0">
                <a:latin typeface="Segoe"/>
                <a:ea typeface="ＭＳ ゴシック"/>
              </a:rPr>
              <a:t>Formatting </a:t>
            </a:r>
            <a:r>
              <a:rPr lang="en-US" sz="2000" b="0" i="0" u="none" strike="noStrike" baseline="0">
                <a:latin typeface="Segoe"/>
                <a:ea typeface="ＭＳ ゴシック"/>
              </a:rPr>
              <a:t>link. Help on </a:t>
            </a:r>
            <a:br>
              <a:rPr lang="en-US" sz="2000" b="0" i="0" u="none" strike="noStrike" baseline="0">
                <a:latin typeface="Segoe"/>
                <a:ea typeface="ＭＳ ゴシック"/>
              </a:rPr>
            </a:br>
            <a:r>
              <a:rPr lang="en-US" sz="2000" b="0" i="0" u="none" strike="noStrike" baseline="0">
                <a:latin typeface="Segoe"/>
                <a:ea typeface="ＭＳ ゴシック"/>
              </a:rPr>
              <a:t>this topic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29</a:t>
            </a:fld>
            <a:endParaRPr lang="en-US" dirty="0"/>
          </a:p>
        </p:txBody>
      </p:sp>
      <p:pic>
        <p:nvPicPr>
          <p:cNvPr id="7" name="Picture 6" descr="01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2787" y="1828800"/>
            <a:ext cx="3732978" cy="3776133"/>
          </a:xfrm>
          <a:prstGeom prst="rect">
            <a:avLst/>
          </a:prstGeom>
        </p:spPr>
      </p:pic>
    </p:spTree>
    <p:extLst>
      <p:ext uri="{BB962C8B-B14F-4D97-AF65-F5344CB8AC3E}">
        <p14:creationId xmlns:p14="http://schemas.microsoft.com/office/powerpoint/2010/main" val="1472350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Start Access in Windows 8</a:t>
            </a:r>
          </a:p>
        </p:txBody>
      </p:sp>
      <p:sp>
        <p:nvSpPr>
          <p:cNvPr id="3" name="Text Placeholder 2"/>
          <p:cNvSpPr>
            <a:spLocks noGrp="1"/>
          </p:cNvSpPr>
          <p:nvPr>
            <p:ph type="body" idx="1"/>
          </p:nvPr>
        </p:nvSpPr>
        <p:spPr/>
        <p:txBody>
          <a:bodyPr/>
          <a:lstStyle/>
          <a:p>
            <a:pPr lvl="0" rtl="0"/>
            <a:r>
              <a:rPr lang="en-US" sz="2000" b="1" i="0" u="none" strike="noStrike" baseline="0">
                <a:latin typeface="Segoe"/>
                <a:ea typeface="ＭＳ ゴシック"/>
              </a:rPr>
              <a:t>GET READY.</a:t>
            </a:r>
            <a:r>
              <a:rPr lang="en-US" sz="2000" b="0" i="0" u="none" strike="noStrike" baseline="0">
                <a:latin typeface="Segoe"/>
                <a:ea typeface="ＭＳ ゴシック"/>
              </a:rPr>
              <a:t> Before </a:t>
            </a:r>
            <a:br>
              <a:rPr lang="en-US" sz="2000" b="0" i="0" u="none" strike="noStrike" baseline="0">
                <a:latin typeface="Segoe"/>
                <a:ea typeface="ＭＳ ゴシック"/>
              </a:rPr>
            </a:br>
            <a:r>
              <a:rPr lang="en-US" sz="2000" b="0" i="0" u="none" strike="noStrike" baseline="0">
                <a:latin typeface="Segoe"/>
                <a:ea typeface="ＭＳ ゴシック"/>
              </a:rPr>
              <a:t>you begin these </a:t>
            </a:r>
            <a:br>
              <a:rPr lang="en-US" sz="2000" b="0" i="0" u="none" strike="noStrike" baseline="0">
                <a:latin typeface="Segoe"/>
                <a:ea typeface="ＭＳ ゴシック"/>
              </a:rPr>
            </a:br>
            <a:r>
              <a:rPr lang="en-US" sz="2000" b="0" i="0" u="none" strike="noStrike" baseline="0">
                <a:latin typeface="Segoe"/>
                <a:ea typeface="ＭＳ ゴシック"/>
              </a:rPr>
              <a:t>steps, be sure to turn </a:t>
            </a:r>
            <a:br>
              <a:rPr lang="en-US" sz="2000" b="0" i="0" u="none" strike="noStrike" baseline="0">
                <a:latin typeface="Segoe"/>
                <a:ea typeface="ＭＳ ゴシック"/>
              </a:rPr>
            </a:br>
            <a:r>
              <a:rPr lang="en-US" sz="2000" b="0" i="0" u="none" strike="noStrike" baseline="0">
                <a:latin typeface="Segoe"/>
                <a:ea typeface="ＭＳ ゴシック"/>
              </a:rPr>
              <a:t>on and/or log on to </a:t>
            </a:r>
            <a:br>
              <a:rPr lang="en-US" sz="2000" b="0" i="0" u="none" strike="noStrike" baseline="0">
                <a:latin typeface="Segoe"/>
                <a:ea typeface="ＭＳ ゴシック"/>
              </a:rPr>
            </a:br>
            <a:r>
              <a:rPr lang="en-US" sz="2000" b="0" i="0" u="none" strike="noStrike" baseline="0">
                <a:latin typeface="Segoe"/>
                <a:ea typeface="ＭＳ ゴシック"/>
              </a:rPr>
              <a:t>your computer.</a:t>
            </a:r>
          </a:p>
          <a:p>
            <a:pPr lvl="1" rtl="0"/>
            <a:r>
              <a:rPr lang="en-US" sz="2000" b="0" i="0" u="none" strike="noStrike" baseline="0">
                <a:latin typeface="Segoe"/>
                <a:ea typeface="ＭＳ ゴシック"/>
              </a:rPr>
              <a:t>When starting </a:t>
            </a:r>
            <a:br>
              <a:rPr lang="en-US" sz="2000" b="0" i="0" u="none" strike="noStrike" baseline="0">
                <a:latin typeface="Segoe"/>
                <a:ea typeface="ＭＳ ゴシック"/>
              </a:rPr>
            </a:br>
            <a:r>
              <a:rPr lang="en-US" sz="2000" b="0" i="0" u="none" strike="noStrike" baseline="0">
                <a:latin typeface="Segoe"/>
                <a:ea typeface="ＭＳ ゴシック"/>
              </a:rPr>
              <a:t>Windows 8, if </a:t>
            </a:r>
            <a:br>
              <a:rPr lang="en-US" sz="2000" b="0" i="0" u="none" strike="noStrike" baseline="0">
                <a:latin typeface="Segoe"/>
                <a:ea typeface="ＭＳ ゴシック"/>
              </a:rPr>
            </a:br>
            <a:r>
              <a:rPr lang="en-US" sz="2000" b="0" i="0" u="none" strike="noStrike" baseline="0">
                <a:latin typeface="Segoe"/>
                <a:ea typeface="ＭＳ ゴシック"/>
              </a:rPr>
              <a:t>the Windows 8 </a:t>
            </a:r>
            <a:br>
              <a:rPr lang="en-US" sz="2000" b="0" i="0" u="none" strike="noStrike" baseline="0">
                <a:latin typeface="Segoe"/>
                <a:ea typeface="ＭＳ ゴシック"/>
              </a:rPr>
            </a:br>
            <a:r>
              <a:rPr lang="en-US" sz="2000" b="0" i="0" u="none" strike="noStrike" baseline="0">
                <a:latin typeface="Segoe"/>
                <a:ea typeface="ＭＳ ゴシック"/>
              </a:rPr>
              <a:t>Start screen </a:t>
            </a:r>
            <a:br>
              <a:rPr lang="en-US" sz="2000" b="0" i="0" u="none" strike="noStrike" baseline="0">
                <a:latin typeface="Segoe"/>
                <a:ea typeface="ＭＳ ゴシック"/>
              </a:rPr>
            </a:br>
            <a:r>
              <a:rPr lang="en-US" sz="2000" b="0" i="0" u="none" strike="noStrike" baseline="0">
                <a:latin typeface="Segoe"/>
                <a:ea typeface="ＭＳ ゴシック"/>
              </a:rPr>
              <a:t>doesn’t appear, </a:t>
            </a:r>
            <a:br>
              <a:rPr lang="en-US" sz="2000" b="0" i="0" u="none" strike="noStrike" baseline="0">
                <a:latin typeface="Segoe"/>
                <a:ea typeface="ＭＳ ゴシック"/>
              </a:rPr>
            </a:br>
            <a:r>
              <a:rPr lang="en-US" sz="2000" b="0" i="0" u="none" strike="noStrike" baseline="0">
                <a:latin typeface="Segoe"/>
                <a:ea typeface="ＭＳ ゴシック"/>
              </a:rPr>
              <a:t>press the </a:t>
            </a:r>
            <a:br>
              <a:rPr lang="en-US" sz="2000" b="0" i="0" u="none" strike="noStrike" baseline="0">
                <a:latin typeface="Segoe"/>
                <a:ea typeface="ＭＳ ゴシック"/>
              </a:rPr>
            </a:br>
            <a:r>
              <a:rPr lang="en-US" sz="2000" b="1" i="0" u="none" strike="noStrike" baseline="0">
                <a:latin typeface="Segoe"/>
                <a:ea typeface="ＭＳ ゴシック"/>
              </a:rPr>
              <a:t>Windows key</a:t>
            </a:r>
            <a:r>
              <a:rPr lang="en-US" sz="2000" b="0" i="0" u="none" strike="noStrike" baseline="0">
                <a:latin typeface="Segoe"/>
                <a:ea typeface="ＭＳ ゴシック"/>
              </a:rPr>
              <a:t> on the keyboard to display it. Your screen should look similar to the figure above.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a:t>
            </a:fld>
            <a:endParaRPr lang="en-US" dirty="0"/>
          </a:p>
        </p:txBody>
      </p:sp>
      <p:pic>
        <p:nvPicPr>
          <p:cNvPr id="7" name="Picture 6" descr="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934" y="1600200"/>
            <a:ext cx="5520266" cy="3167365"/>
          </a:xfrm>
          <a:prstGeom prst="rect">
            <a:avLst/>
          </a:prstGeom>
        </p:spPr>
      </p:pic>
    </p:spTree>
    <p:extLst>
      <p:ext uri="{BB962C8B-B14F-4D97-AF65-F5344CB8AC3E}">
        <p14:creationId xmlns:p14="http://schemas.microsoft.com/office/powerpoint/2010/main" val="193006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Help Button and Change Help Location Menu</a:t>
            </a:r>
          </a:p>
        </p:txBody>
      </p:sp>
      <p:sp>
        <p:nvSpPr>
          <p:cNvPr id="3" name="Text Placeholder 2"/>
          <p:cNvSpPr>
            <a:spLocks noGrp="1"/>
          </p:cNvSpPr>
          <p:nvPr>
            <p:ph type="body" idx="1"/>
          </p:nvPr>
        </p:nvSpPr>
        <p:spPr/>
        <p:txBody>
          <a:bodyPr/>
          <a:lstStyle/>
          <a:p>
            <a:pPr lvl="1" rtl="0">
              <a:buFont typeface="+mj-lt"/>
              <a:buAutoNum type="arabicPeriod" startAt="6"/>
            </a:pPr>
            <a:r>
              <a:rPr lang="en-US" sz="2100" b="0" i="0" u="none" strike="noStrike" baseline="0">
                <a:latin typeface="Segoe"/>
                <a:ea typeface="ＭＳ ゴシック"/>
              </a:rPr>
              <a:t>Click the </a:t>
            </a:r>
            <a:r>
              <a:rPr lang="en-US" sz="2100" b="1" i="0" u="none" strike="noStrike" baseline="0">
                <a:latin typeface="Segoe"/>
                <a:ea typeface="ＭＳ ゴシック"/>
              </a:rPr>
              <a:t>Keep Help on Top</a:t>
            </a:r>
            <a:r>
              <a:rPr lang="en-US" sz="2100" b="0" i="0" u="none" strike="noStrike" baseline="0">
                <a:latin typeface="Segoe"/>
                <a:ea typeface="ＭＳ ゴシック"/>
              </a:rPr>
              <a:t> button.       The Access Help dialog box is now pinned to the front of the window so it is always on top and easily referred and not hidden even if another screen element is clicked.</a:t>
            </a:r>
          </a:p>
          <a:p>
            <a:pPr lvl="1" rtl="0">
              <a:buAutoNum type="arabicPeriod" startAt="6"/>
            </a:pPr>
            <a:r>
              <a:rPr lang="en-US" sz="2100" b="0" i="0" u="none" strike="noStrike" baseline="0">
                <a:latin typeface="Segoe"/>
                <a:ea typeface="ＭＳ ゴシック"/>
              </a:rPr>
              <a:t>Click the </a:t>
            </a:r>
            <a:r>
              <a:rPr lang="en-US" sz="2100" b="1" i="0" u="none" strike="noStrike" baseline="0">
                <a:latin typeface="Segoe"/>
                <a:ea typeface="ＭＳ ゴシック"/>
              </a:rPr>
              <a:t>Back</a:t>
            </a:r>
            <a:r>
              <a:rPr lang="en-US" sz="2100" b="0" i="0" u="none" strike="noStrike" baseline="0">
                <a:latin typeface="Segoe"/>
                <a:ea typeface="ＭＳ ゴシック"/>
              </a:rPr>
              <a:t> button.       The search results for font appear again.</a:t>
            </a:r>
          </a:p>
          <a:p>
            <a:pPr lvl="1" rtl="0">
              <a:buAutoNum type="arabicPeriod" startAt="6"/>
            </a:pPr>
            <a:r>
              <a:rPr lang="en-US" sz="2100" b="0" i="0" u="none" strike="noStrike" baseline="0">
                <a:latin typeface="Segoe"/>
                <a:ea typeface="ＭＳ ゴシック"/>
              </a:rPr>
              <a:t>Click the </a:t>
            </a:r>
            <a:r>
              <a:rPr lang="en-US" sz="2100" b="1" i="0" u="none" strike="noStrike" baseline="0">
                <a:latin typeface="Segoe"/>
                <a:ea typeface="ＭＳ ゴシック"/>
              </a:rPr>
              <a:t>Home</a:t>
            </a:r>
            <a:r>
              <a:rPr lang="en-US" sz="2100" b="0" i="0" u="none" strike="noStrike" baseline="0">
                <a:latin typeface="Segoe"/>
                <a:ea typeface="ＭＳ ゴシック"/>
              </a:rPr>
              <a:t> button.      The home page of Access Help appears.</a:t>
            </a:r>
          </a:p>
          <a:p>
            <a:pPr lvl="1">
              <a:buFont typeface="+mj-lt"/>
              <a:buAutoNum type="arabicPeriod" startAt="9"/>
            </a:pPr>
            <a:r>
              <a:rPr lang="en-US" sz="2100">
                <a:latin typeface="Segoe"/>
                <a:ea typeface="ＭＳ ゴシック"/>
              </a:rPr>
              <a:t>Click the </a:t>
            </a:r>
            <a:r>
              <a:rPr lang="en-US" sz="2100" b="1">
                <a:latin typeface="Segoe"/>
                <a:ea typeface="ＭＳ ゴシック"/>
              </a:rPr>
              <a:t>Change Help Location</a:t>
            </a:r>
            <a:r>
              <a:rPr lang="en-US" sz="2100">
                <a:latin typeface="Segoe"/>
                <a:ea typeface="ＭＳ ゴシック"/>
              </a:rPr>
              <a:t> button.</a:t>
            </a:r>
          </a:p>
          <a:p>
            <a:pPr lvl="1">
              <a:buAutoNum type="arabicPeriod" startAt="9"/>
            </a:pPr>
            <a:r>
              <a:rPr lang="en-US" sz="2100">
                <a:latin typeface="Segoe"/>
                <a:ea typeface="ＭＳ ゴシック"/>
              </a:rPr>
              <a:t>Click </a:t>
            </a:r>
            <a:r>
              <a:rPr lang="en-US" sz="2100" b="1">
                <a:latin typeface="Segoe"/>
                <a:ea typeface="ＭＳ ゴシック"/>
              </a:rPr>
              <a:t>Access Help from Office.com</a:t>
            </a:r>
            <a:r>
              <a:rPr lang="en-US" sz="2100">
                <a:latin typeface="Segoe"/>
                <a:ea typeface="ＭＳ ゴシック"/>
              </a:rPr>
              <a:t> to reset the help location.</a:t>
            </a:r>
          </a:p>
          <a:p>
            <a:pPr lvl="1">
              <a:buAutoNum type="arabicPeriod" startAt="9"/>
            </a:pPr>
            <a:r>
              <a:rPr lang="en-US" sz="2100">
                <a:latin typeface="Segoe"/>
                <a:ea typeface="ＭＳ ゴシック"/>
              </a:rPr>
              <a:t>Click the </a:t>
            </a:r>
            <a:r>
              <a:rPr lang="en-US" sz="2100" b="1">
                <a:latin typeface="Segoe"/>
                <a:ea typeface="ＭＳ ゴシック"/>
              </a:rPr>
              <a:t>Close </a:t>
            </a:r>
            <a:r>
              <a:rPr lang="en-US" sz="2100">
                <a:latin typeface="Segoe"/>
                <a:ea typeface="ＭＳ ゴシック"/>
              </a:rPr>
              <a:t>button to close Access Help.</a:t>
            </a:r>
          </a:p>
          <a:p>
            <a:pPr lvl="0"/>
            <a:r>
              <a:rPr lang="en-US" sz="2100" b="1">
                <a:latin typeface="Segoe"/>
                <a:ea typeface="ＭＳ ゴシック"/>
              </a:rPr>
              <a:t>STOP. CLOSE</a:t>
            </a:r>
            <a:r>
              <a:rPr lang="en-US" sz="2100">
                <a:latin typeface="Segoe"/>
                <a:ea typeface="ＭＳ ゴシック"/>
              </a:rPr>
              <a:t> the database.</a:t>
            </a:r>
          </a:p>
          <a:p>
            <a:pPr lvl="1" rtl="0">
              <a:buAutoNum type="arabicPeriod" startAt="6"/>
            </a:pPr>
            <a:endParaRPr lang="en-US" sz="2100" b="0" i="0" u="none" strike="noStrike" baseline="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30</a:t>
            </a:fld>
            <a:endParaRPr lang="en-US" dirty="0"/>
          </a:p>
        </p:txBody>
      </p:sp>
      <p:pic>
        <p:nvPicPr>
          <p:cNvPr id="7" name="Picture 6" descr="helpt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0" y="1524000"/>
            <a:ext cx="330200" cy="366889"/>
          </a:xfrm>
          <a:prstGeom prst="rect">
            <a:avLst/>
          </a:prstGeom>
        </p:spPr>
      </p:pic>
      <p:pic>
        <p:nvPicPr>
          <p:cNvPr id="8" name="Picture 7" descr="ba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2895600"/>
            <a:ext cx="474133" cy="409479"/>
          </a:xfrm>
          <a:prstGeom prst="rect">
            <a:avLst/>
          </a:prstGeom>
        </p:spPr>
      </p:pic>
      <p:pic>
        <p:nvPicPr>
          <p:cNvPr id="9" name="Picture 8" descr="hom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7633" y="3581400"/>
            <a:ext cx="376767" cy="387848"/>
          </a:xfrm>
          <a:prstGeom prst="rect">
            <a:avLst/>
          </a:prstGeom>
        </p:spPr>
      </p:pic>
    </p:spTree>
    <p:extLst>
      <p:ext uri="{BB962C8B-B14F-4D97-AF65-F5344CB8AC3E}">
        <p14:creationId xmlns:p14="http://schemas.microsoft.com/office/powerpoint/2010/main" val="4120938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pPr rtl="0"/>
            <a:r>
              <a:rPr lang="en-US" b="0" i="0" u="none" strike="noStrike" baseline="0">
                <a:solidFill>
                  <a:srgbClr val="BA141A"/>
                </a:solidFill>
                <a:latin typeface="Segoe"/>
                <a:ea typeface="ＭＳ ゴシック"/>
              </a:rPr>
              <a:t>Step by Step: Define Table Fields</a:t>
            </a:r>
          </a:p>
        </p:txBody>
      </p:sp>
      <p:sp>
        <p:nvSpPr>
          <p:cNvPr id="3" name="Text Placeholder 2"/>
          <p:cNvSpPr>
            <a:spLocks noGrp="1"/>
          </p:cNvSpPr>
          <p:nvPr>
            <p:ph type="body" idx="1"/>
          </p:nvPr>
        </p:nvSpPr>
        <p:spPr>
          <a:xfrm>
            <a:off x="457200" y="1447800"/>
            <a:ext cx="8229600" cy="4953000"/>
          </a:xfrm>
        </p:spPr>
        <p:txBody>
          <a:bodyPr/>
          <a:lstStyle/>
          <a:p>
            <a:pPr lvl="0" rtl="0"/>
            <a:r>
              <a:rPr lang="en-US" sz="2000" b="1" i="0" u="none" strike="noStrike" baseline="0">
                <a:solidFill>
                  <a:srgbClr val="000000"/>
                </a:solidFill>
                <a:latin typeface="Segoe"/>
                <a:ea typeface="ＭＳ ゴシック"/>
              </a:rPr>
              <a:t>OPEN</a:t>
            </a:r>
            <a:r>
              <a:rPr lang="en-US" sz="2000" b="0" i="0" u="none" strike="noStrike" baseline="0">
                <a:solidFill>
                  <a:srgbClr val="000000"/>
                </a:solidFill>
                <a:latin typeface="Segoe"/>
                <a:ea typeface="ＭＳ ゴシック"/>
              </a:rPr>
              <a:t> the </a:t>
            </a:r>
            <a:r>
              <a:rPr lang="en-US" sz="2000" b="1" i="1" u="none" strike="noStrike" baseline="0">
                <a:solidFill>
                  <a:srgbClr val="000000"/>
                </a:solidFill>
                <a:latin typeface="Segoe"/>
                <a:ea typeface="ＭＳ ゴシック"/>
              </a:rPr>
              <a:t>Student Data </a:t>
            </a:r>
            <a:r>
              <a:rPr lang="en-US" sz="2000" b="0" i="0" u="none" strike="noStrike" baseline="0">
                <a:solidFill>
                  <a:srgbClr val="000000"/>
                </a:solidFill>
                <a:latin typeface="Segoe"/>
                <a:ea typeface="ＭＳ ゴシック"/>
              </a:rPr>
              <a:t>database from the data files for this lesson.</a:t>
            </a:r>
          </a:p>
          <a:p>
            <a:pPr lvl="1" rtl="0"/>
            <a:r>
              <a:rPr lang="en-US" sz="2000" b="0" i="0" u="none" strike="noStrike" baseline="0">
                <a:solidFill>
                  <a:srgbClr val="000000"/>
                </a:solidFill>
                <a:latin typeface="Segoe"/>
                <a:ea typeface="ＭＳ ゴシック"/>
              </a:rPr>
              <a:t>On the Student List form,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click the </a:t>
            </a:r>
            <a:r>
              <a:rPr lang="en-US" sz="2000" b="1" i="0" u="none" strike="noStrike" baseline="0">
                <a:solidFill>
                  <a:srgbClr val="000000"/>
                </a:solidFill>
                <a:latin typeface="Segoe"/>
                <a:ea typeface="ＭＳ ゴシック"/>
              </a:rPr>
              <a:t>ID </a:t>
            </a:r>
            <a:r>
              <a:rPr lang="en-US" sz="2000" b="0" i="0" u="none" strike="noStrike" baseline="0">
                <a:solidFill>
                  <a:srgbClr val="000000"/>
                </a:solidFill>
                <a:latin typeface="Segoe"/>
                <a:ea typeface="ＭＳ ゴシック"/>
              </a:rPr>
              <a:t>for record 5 to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display the Student Details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dialog box for Sharon Hoepf,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as shown at right.</a:t>
            </a:r>
          </a:p>
          <a:p>
            <a:pPr lvl="1" rtl="0"/>
            <a:r>
              <a:rPr lang="en-US" sz="2000" b="0" i="0" u="none" strike="noStrike" baseline="0">
                <a:solidFill>
                  <a:srgbClr val="000000"/>
                </a:solidFill>
                <a:latin typeface="Segoe"/>
                <a:ea typeface="ＭＳ ゴシック"/>
              </a:rPr>
              <a:t>Click the </a:t>
            </a:r>
            <a:r>
              <a:rPr lang="en-US" sz="2000" b="1" i="0" u="none" strike="noStrike" baseline="0">
                <a:solidFill>
                  <a:srgbClr val="000000"/>
                </a:solidFill>
                <a:latin typeface="Segoe"/>
                <a:ea typeface="ＭＳ ゴシック"/>
              </a:rPr>
              <a:t>Guardian Infor-</a:t>
            </a:r>
            <a:br>
              <a:rPr lang="en-US" sz="2000" b="1" i="0" u="none" strike="noStrike" baseline="0">
                <a:solidFill>
                  <a:srgbClr val="000000"/>
                </a:solidFill>
                <a:latin typeface="Segoe"/>
                <a:ea typeface="ＭＳ ゴシック"/>
              </a:rPr>
            </a:br>
            <a:r>
              <a:rPr lang="en-US" sz="2000" b="1" i="0" u="none" strike="noStrike" baseline="0">
                <a:solidFill>
                  <a:srgbClr val="000000"/>
                </a:solidFill>
                <a:latin typeface="Segoe"/>
                <a:ea typeface="ＭＳ ゴシック"/>
              </a:rPr>
              <a:t>mation</a:t>
            </a:r>
            <a:r>
              <a:rPr lang="en-US" sz="2000" b="0" i="0" u="none" strike="noStrike" baseline="0">
                <a:solidFill>
                  <a:srgbClr val="000000"/>
                </a:solidFill>
                <a:latin typeface="Segoe"/>
                <a:ea typeface="ＭＳ ゴシック"/>
              </a:rPr>
              <a:t> tab and then the </a:t>
            </a:r>
            <a:br>
              <a:rPr lang="en-US" sz="2000" b="0" i="0" u="none" strike="noStrike" baseline="0">
                <a:solidFill>
                  <a:srgbClr val="000000"/>
                </a:solidFill>
                <a:latin typeface="Segoe"/>
                <a:ea typeface="ＭＳ ゴシック"/>
              </a:rPr>
            </a:br>
            <a:r>
              <a:rPr lang="en-US" sz="2000" b="1" i="0" u="none" strike="noStrike" baseline="0">
                <a:solidFill>
                  <a:srgbClr val="000000"/>
                </a:solidFill>
                <a:latin typeface="Segoe"/>
                <a:ea typeface="ＭＳ ゴシック"/>
              </a:rPr>
              <a:t>Emergency Information</a:t>
            </a:r>
            <a:r>
              <a:rPr lang="en-US" sz="2000" b="0" i="0" u="none" strike="noStrike" baseline="0">
                <a:solidFill>
                  <a:srgbClr val="000000"/>
                </a:solidFill>
                <a:latin typeface="Segoe"/>
                <a:ea typeface="ＭＳ ゴシック"/>
              </a:rPr>
              <a:t>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tab. Each field on each tab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is an example of the type of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information that could be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contained in a database table.</a:t>
            </a:r>
          </a:p>
          <a:p>
            <a:pPr lvl="1" rtl="0">
              <a:lnSpc>
                <a:spcPct val="80000"/>
              </a:lnSpc>
            </a:pPr>
            <a:r>
              <a:rPr lang="en-US" sz="2000" b="0" i="0" u="none" strike="noStrike" baseline="0">
                <a:solidFill>
                  <a:srgbClr val="000000"/>
                </a:solidFill>
                <a:latin typeface="Segoe"/>
                <a:ea typeface="ＭＳ ゴシック"/>
              </a:rPr>
              <a:t>Click </a:t>
            </a:r>
            <a:r>
              <a:rPr lang="en-US" sz="2000" b="1" i="0" u="none" strike="noStrike" baseline="0">
                <a:solidFill>
                  <a:srgbClr val="000000"/>
                </a:solidFill>
                <a:latin typeface="Segoe"/>
                <a:ea typeface="ＭＳ ゴシック"/>
              </a:rPr>
              <a:t>Close</a:t>
            </a:r>
            <a:r>
              <a:rPr lang="en-US" sz="2000" b="0" i="0" u="none" strike="noStrike" baseline="0">
                <a:solidFill>
                  <a:srgbClr val="000000"/>
                </a:solidFill>
                <a:latin typeface="Segoe"/>
                <a:ea typeface="ＭＳ ゴシック"/>
              </a:rPr>
              <a:t> to close the Student Details dialog box.</a:t>
            </a:r>
          </a:p>
          <a:p>
            <a:pPr lvl="0" rtl="0"/>
            <a:r>
              <a:rPr lang="en-US" sz="2000" b="1" i="0" u="none" strike="noStrike" baseline="0">
                <a:solidFill>
                  <a:srgbClr val="000000"/>
                </a:solidFill>
                <a:latin typeface="ITC Officina Sans Bold"/>
                <a:ea typeface="ＭＳ ゴシック"/>
              </a:rPr>
              <a:t>PAUSE. LEAVE</a:t>
            </a:r>
            <a:r>
              <a:rPr lang="en-US" sz="2000" b="0" i="0" u="none" strike="noStrike" baseline="0">
                <a:solidFill>
                  <a:srgbClr val="000000"/>
                </a:solidFill>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31</a:t>
            </a:fld>
            <a:endParaRPr lang="en-US" dirty="0"/>
          </a:p>
        </p:txBody>
      </p:sp>
      <p:pic>
        <p:nvPicPr>
          <p:cNvPr id="7" name="Picture 6" descr="01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2786" y="1905000"/>
            <a:ext cx="3922511" cy="3488267"/>
          </a:xfrm>
          <a:prstGeom prst="rect">
            <a:avLst/>
          </a:prstGeom>
        </p:spPr>
      </p:pic>
    </p:spTree>
    <p:extLst>
      <p:ext uri="{BB962C8B-B14F-4D97-AF65-F5344CB8AC3E}">
        <p14:creationId xmlns:p14="http://schemas.microsoft.com/office/powerpoint/2010/main" val="653263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Review and Modify Data Types for Fields</a:t>
            </a:r>
          </a:p>
        </p:txBody>
      </p:sp>
      <p:sp>
        <p:nvSpPr>
          <p:cNvPr id="3" name="Text Placeholder 2"/>
          <p:cNvSpPr>
            <a:spLocks noGrp="1"/>
          </p:cNvSpPr>
          <p:nvPr>
            <p:ph type="body" idx="1"/>
          </p:nvPr>
        </p:nvSpPr>
        <p:spPr/>
        <p:txBody>
          <a:bodyPr/>
          <a:lstStyle/>
          <a:p>
            <a:pPr lvl="0" rtl="0"/>
            <a:r>
              <a:rPr lang="en-US" b="1" i="0" u="none" strike="noStrike" baseline="0">
                <a:solidFill>
                  <a:srgbClr val="000000"/>
                </a:solidFill>
                <a:latin typeface="ITC Officina Sans Bold"/>
                <a:ea typeface="ＭＳ ゴシック"/>
              </a:rPr>
              <a:t>USE</a:t>
            </a:r>
            <a:r>
              <a:rPr lang="en-US" b="0" i="0" u="none" strike="noStrike" baseline="0">
                <a:solidFill>
                  <a:srgbClr val="000000"/>
                </a:solidFill>
                <a:latin typeface="Segoe"/>
                <a:ea typeface="ＭＳ ゴシック"/>
              </a:rPr>
              <a:t> the database you used in the previous exercise.</a:t>
            </a:r>
          </a:p>
          <a:p>
            <a:pPr lvl="1" rtl="0"/>
            <a:r>
              <a:rPr lang="en-US" b="0" i="0" u="none" strike="noStrike" baseline="0">
                <a:solidFill>
                  <a:srgbClr val="000000"/>
                </a:solidFill>
                <a:latin typeface="Segoe"/>
                <a:ea typeface="ＭＳ ゴシック"/>
              </a:rPr>
              <a:t>Close the </a:t>
            </a:r>
            <a:r>
              <a:rPr lang="en-US" b="1" i="0" u="none" strike="noStrike" baseline="0">
                <a:solidFill>
                  <a:srgbClr val="000000"/>
                </a:solidFill>
                <a:latin typeface="Segoe"/>
                <a:ea typeface="ＭＳ ゴシック"/>
              </a:rPr>
              <a:t>Student List</a:t>
            </a:r>
            <a:r>
              <a:rPr lang="en-US" b="0" i="0" u="none" strike="noStrike" baseline="0">
                <a:solidFill>
                  <a:srgbClr val="000000"/>
                </a:solidFill>
                <a:latin typeface="Segoe"/>
                <a:ea typeface="ＭＳ ゴシック"/>
              </a:rPr>
              <a:t> form.</a:t>
            </a:r>
          </a:p>
          <a:p>
            <a:pPr lvl="1" rtl="0"/>
            <a:r>
              <a:rPr lang="en-US" b="0" i="0" u="none" strike="noStrike" baseline="0">
                <a:solidFill>
                  <a:srgbClr val="000000"/>
                </a:solidFill>
                <a:latin typeface="Segoe"/>
                <a:ea typeface="ＭＳ ゴシック"/>
              </a:rPr>
              <a:t>In the Navigation Pane, in the Students group, double-click the </a:t>
            </a:r>
            <a:r>
              <a:rPr lang="en-US" b="1" i="0" u="none" strike="noStrike" baseline="0">
                <a:solidFill>
                  <a:srgbClr val="000000"/>
                </a:solidFill>
                <a:latin typeface="Segoe"/>
                <a:ea typeface="ＭＳ ゴシック"/>
              </a:rPr>
              <a:t>Students</a:t>
            </a:r>
            <a:r>
              <a:rPr lang="en-US" b="0" i="0" u="none" strike="noStrike" baseline="0">
                <a:solidFill>
                  <a:srgbClr val="000000"/>
                </a:solidFill>
                <a:latin typeface="Segoe"/>
                <a:ea typeface="ＭＳ ゴシック"/>
              </a:rPr>
              <a:t> table to open it.</a:t>
            </a:r>
          </a:p>
          <a:p>
            <a:pPr lvl="1" rtl="0"/>
            <a:r>
              <a:rPr lang="en-US" b="0" i="0" u="none" strike="noStrike" baseline="0">
                <a:solidFill>
                  <a:srgbClr val="000000"/>
                </a:solidFill>
                <a:latin typeface="Segoe"/>
                <a:ea typeface="ＭＳ ゴシック"/>
              </a:rPr>
              <a:t>Click the</a:t>
            </a:r>
            <a:r>
              <a:rPr lang="en-US" b="1" i="0" u="none" strike="noStrike" baseline="0">
                <a:solidFill>
                  <a:srgbClr val="000000"/>
                </a:solidFill>
                <a:latin typeface="Segoe"/>
                <a:ea typeface="ＭＳ ゴシック"/>
              </a:rPr>
              <a:t> Date of Birth</a:t>
            </a:r>
            <a:r>
              <a:rPr lang="en-US" b="0" i="0" u="none" strike="noStrike" baseline="0">
                <a:solidFill>
                  <a:srgbClr val="000000"/>
                </a:solidFill>
                <a:latin typeface="Segoe"/>
                <a:ea typeface="ＭＳ ゴシック"/>
              </a:rPr>
              <a:t> field header.</a:t>
            </a:r>
          </a:p>
          <a:p>
            <a:pPr lvl="1" rtl="0"/>
            <a:r>
              <a:rPr lang="en-US" b="0" i="0" u="none" strike="noStrike" baseline="0">
                <a:solidFill>
                  <a:srgbClr val="000000"/>
                </a:solidFill>
                <a:latin typeface="Segoe"/>
                <a:ea typeface="ＭＳ ゴシック"/>
              </a:rPr>
              <a:t>On the Ribbon, click the </a:t>
            </a:r>
            <a:r>
              <a:rPr lang="en-US" b="1" i="0" u="none" strike="noStrike" baseline="0">
                <a:solidFill>
                  <a:srgbClr val="000000"/>
                </a:solidFill>
                <a:latin typeface="Segoe"/>
                <a:ea typeface="ＭＳ ゴシック"/>
              </a:rPr>
              <a:t>Fields </a:t>
            </a:r>
            <a:r>
              <a:rPr lang="en-US" b="0" i="0" u="none" strike="noStrike" baseline="0">
                <a:solidFill>
                  <a:srgbClr val="000000"/>
                </a:solidFill>
                <a:latin typeface="Segoe"/>
                <a:ea typeface="ＭＳ ゴシック"/>
              </a:rPr>
              <a:t>tab. Notice in the Formatting group that the Data Type is Date/Time.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32</a:t>
            </a:fld>
            <a:endParaRPr lang="en-US" dirty="0"/>
          </a:p>
        </p:txBody>
      </p:sp>
    </p:spTree>
    <p:extLst>
      <p:ext uri="{BB962C8B-B14F-4D97-AF65-F5344CB8AC3E}">
        <p14:creationId xmlns:p14="http://schemas.microsoft.com/office/powerpoint/2010/main" val="3681830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Review and Modify Data Types for Fields</a:t>
            </a:r>
          </a:p>
        </p:txBody>
      </p:sp>
      <p:sp>
        <p:nvSpPr>
          <p:cNvPr id="3" name="Text Placeholder 2"/>
          <p:cNvSpPr>
            <a:spLocks noGrp="1"/>
          </p:cNvSpPr>
          <p:nvPr>
            <p:ph type="body" idx="1"/>
          </p:nvPr>
        </p:nvSpPr>
        <p:spPr/>
        <p:txBody>
          <a:bodyPr/>
          <a:lstStyle/>
          <a:p>
            <a:pPr lvl="1" rtl="0">
              <a:buFont typeface="+mj-lt"/>
              <a:buAutoNum type="arabicPeriod" startAt="5"/>
            </a:pPr>
            <a:r>
              <a:rPr lang="en-US" b="0" i="0" u="none" strike="noStrike" baseline="0">
                <a:latin typeface="Segoe"/>
                <a:ea typeface="ＭＳ ゴシック"/>
              </a:rPr>
              <a:t>In the Format box, </a:t>
            </a:r>
            <a:br>
              <a:rPr lang="en-US" b="0" i="0" u="none" strike="noStrike" baseline="0">
                <a:latin typeface="Segoe"/>
                <a:ea typeface="ＭＳ ゴシック"/>
              </a:rPr>
            </a:br>
            <a:r>
              <a:rPr lang="en-US" b="0" i="0" u="none" strike="noStrike" baseline="0">
                <a:latin typeface="Segoe"/>
                <a:ea typeface="ＭＳ ゴシック"/>
              </a:rPr>
              <a:t>click the </a:t>
            </a:r>
            <a:r>
              <a:rPr lang="en-US" b="1" i="0" u="none" strike="noStrike" baseline="0">
                <a:latin typeface="Segoe"/>
                <a:ea typeface="ＭＳ ゴシック"/>
              </a:rPr>
              <a:t>down </a:t>
            </a:r>
            <a:br>
              <a:rPr lang="en-US" b="1" i="0" u="none" strike="noStrike" baseline="0">
                <a:latin typeface="Segoe"/>
                <a:ea typeface="ＭＳ ゴシック"/>
              </a:rPr>
            </a:br>
            <a:r>
              <a:rPr lang="en-US" b="1" i="0" u="none" strike="noStrike" baseline="0">
                <a:latin typeface="Segoe"/>
                <a:ea typeface="ＭＳ ゴシック"/>
              </a:rPr>
              <a:t>arrow</a:t>
            </a:r>
            <a:r>
              <a:rPr lang="en-US" b="0" i="0" u="none" strike="noStrike" baseline="0">
                <a:latin typeface="Segoe"/>
                <a:ea typeface="ＭＳ ゴシック"/>
              </a:rPr>
              <a:t> to display </a:t>
            </a:r>
            <a:br>
              <a:rPr lang="en-US" b="0" i="0" u="none" strike="noStrike" baseline="0">
                <a:latin typeface="Segoe"/>
                <a:ea typeface="ＭＳ ゴシック"/>
              </a:rPr>
            </a:br>
            <a:r>
              <a:rPr lang="en-US" b="0" i="0" u="none" strike="noStrike" baseline="0">
                <a:latin typeface="Segoe"/>
                <a:ea typeface="ＭＳ ゴシック"/>
              </a:rPr>
              <a:t>the menu of </a:t>
            </a:r>
            <a:br>
              <a:rPr lang="en-US" b="0" i="0" u="none" strike="noStrike" baseline="0">
                <a:latin typeface="Segoe"/>
                <a:ea typeface="ＭＳ ゴシック"/>
              </a:rPr>
            </a:br>
            <a:r>
              <a:rPr lang="en-US" b="0" i="0" u="none" strike="noStrike" baseline="0">
                <a:latin typeface="Segoe"/>
                <a:ea typeface="ＭＳ ゴシック"/>
              </a:rPr>
              <a:t>formatting options </a:t>
            </a:r>
            <a:br>
              <a:rPr lang="en-US" b="0" i="0" u="none" strike="noStrike" baseline="0">
                <a:latin typeface="Segoe"/>
                <a:ea typeface="ＭＳ ゴシック"/>
              </a:rPr>
            </a:br>
            <a:r>
              <a:rPr lang="en-US" b="0" i="0" u="none" strike="noStrike" baseline="0">
                <a:latin typeface="Segoe"/>
                <a:ea typeface="ＭＳ ゴシック"/>
              </a:rPr>
              <a:t>for that type, as </a:t>
            </a:r>
            <a:br>
              <a:rPr lang="en-US" b="0" i="0" u="none" strike="noStrike" baseline="0">
                <a:latin typeface="Segoe"/>
                <a:ea typeface="ＭＳ ゴシック"/>
              </a:rPr>
            </a:br>
            <a:r>
              <a:rPr lang="en-US" b="0" i="0" u="none" strike="noStrike" baseline="0">
                <a:latin typeface="Segoe"/>
                <a:ea typeface="ＭＳ ゴシック"/>
              </a:rPr>
              <a:t>shown at right.</a:t>
            </a:r>
          </a:p>
          <a:p>
            <a:pPr lvl="1" rtl="0">
              <a:buAutoNum type="arabicPeriod" startAt="5"/>
            </a:pPr>
            <a:r>
              <a:rPr lang="en-US" b="0" i="0" u="none" strike="noStrike" baseline="0">
                <a:latin typeface="Segoe"/>
                <a:ea typeface="ＭＳ ゴシック"/>
              </a:rPr>
              <a:t>Click the </a:t>
            </a:r>
            <a:r>
              <a:rPr lang="en-US" b="1" i="0" u="none" strike="noStrike" baseline="0">
                <a:latin typeface="Segoe"/>
                <a:ea typeface="ＭＳ ゴシック"/>
              </a:rPr>
              <a:t>Last </a:t>
            </a:r>
            <a:br>
              <a:rPr lang="en-US" b="1" i="0" u="none" strike="noStrike" baseline="0">
                <a:latin typeface="Segoe"/>
                <a:ea typeface="ＭＳ ゴシック"/>
              </a:rPr>
            </a:br>
            <a:r>
              <a:rPr lang="en-US" b="1" i="0" u="none" strike="noStrike" baseline="0">
                <a:latin typeface="Segoe"/>
                <a:ea typeface="ＭＳ ゴシック"/>
              </a:rPr>
              <a:t>Name</a:t>
            </a:r>
            <a:r>
              <a:rPr lang="en-US" b="0" i="0" u="none" strike="noStrike" baseline="0">
                <a:latin typeface="Segoe"/>
                <a:ea typeface="ＭＳ ゴシック"/>
              </a:rPr>
              <a:t> header. </a:t>
            </a:r>
            <a:br>
              <a:rPr lang="en-US" b="0" i="0" u="none" strike="noStrike" baseline="0">
                <a:latin typeface="Segoe"/>
                <a:ea typeface="ＭＳ ゴシック"/>
              </a:rPr>
            </a:br>
            <a:r>
              <a:rPr lang="en-US" b="0" i="0" u="none" strike="noStrike" baseline="0">
                <a:latin typeface="Segoe"/>
                <a:ea typeface="ＭＳ ゴシック"/>
              </a:rPr>
              <a:t>Notice that the Data Type is Short Text and that no formatting options are available for that data type.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33</a:t>
            </a:fld>
            <a:endParaRPr lang="en-US" dirty="0"/>
          </a:p>
        </p:txBody>
      </p:sp>
      <p:pic>
        <p:nvPicPr>
          <p:cNvPr id="7" name="Picture 6" descr="01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133" y="1676400"/>
            <a:ext cx="4842934" cy="2868791"/>
          </a:xfrm>
          <a:prstGeom prst="rect">
            <a:avLst/>
          </a:prstGeom>
        </p:spPr>
      </p:pic>
    </p:spTree>
    <p:extLst>
      <p:ext uri="{BB962C8B-B14F-4D97-AF65-F5344CB8AC3E}">
        <p14:creationId xmlns:p14="http://schemas.microsoft.com/office/powerpoint/2010/main" val="1532102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Review and Modify Data Types for Fields</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dirty="0">
                <a:latin typeface="Segoe"/>
                <a:ea typeface="ＭＳ ゴシック"/>
              </a:rPr>
              <a:t>Scroll to the right and click the</a:t>
            </a:r>
            <a:r>
              <a:rPr lang="en-US" b="1" i="0" u="none" strike="noStrike" baseline="0" dirty="0">
                <a:latin typeface="Segoe"/>
                <a:ea typeface="ＭＳ ゴシック"/>
              </a:rPr>
              <a:t> Address</a:t>
            </a:r>
            <a:r>
              <a:rPr lang="en-US" b="0" i="0" u="none" strike="noStrike" baseline="0" dirty="0">
                <a:latin typeface="Segoe"/>
                <a:ea typeface="ＭＳ ゴシック"/>
              </a:rPr>
              <a:t> header.</a:t>
            </a:r>
          </a:p>
          <a:p>
            <a:pPr lvl="1" rtl="0">
              <a:buAutoNum type="arabicPeriod" startAt="7"/>
            </a:pPr>
            <a:r>
              <a:rPr lang="en-US" b="0" i="0" u="none" strike="noStrike" baseline="0" dirty="0">
                <a:latin typeface="Segoe"/>
                <a:ea typeface="ＭＳ ゴシック"/>
              </a:rPr>
              <a:t>In the Data Type box, click the </a:t>
            </a:r>
            <a:r>
              <a:rPr lang="en-US" b="1" i="0" u="none" strike="noStrike" baseline="0" dirty="0">
                <a:latin typeface="Segoe"/>
                <a:ea typeface="ＭＳ ゴシック"/>
              </a:rPr>
              <a:t>down arrow</a:t>
            </a:r>
            <a:r>
              <a:rPr lang="en-US" b="0" i="0" u="none" strike="noStrike" baseline="0" dirty="0">
                <a:latin typeface="Segoe"/>
                <a:ea typeface="ＭＳ ゴシック"/>
              </a:rPr>
              <a:t> and then click </a:t>
            </a:r>
            <a:r>
              <a:rPr lang="en-US" b="1" i="0" u="none" strike="noStrike" baseline="0" dirty="0">
                <a:latin typeface="Segoe"/>
                <a:ea typeface="ＭＳ ゴシック"/>
              </a:rPr>
              <a:t>Short</a:t>
            </a:r>
            <a:r>
              <a:rPr lang="en-US" b="0" i="0" u="none" strike="noStrike" baseline="0" dirty="0">
                <a:latin typeface="Segoe"/>
                <a:ea typeface="ＭＳ ゴシック"/>
              </a:rPr>
              <a:t> </a:t>
            </a:r>
            <a:r>
              <a:rPr lang="en-US" b="1" i="0" u="none" strike="noStrike" baseline="0" dirty="0">
                <a:latin typeface="Segoe"/>
                <a:ea typeface="ＭＳ ゴシック"/>
              </a:rPr>
              <a:t>Text </a:t>
            </a:r>
            <a:r>
              <a:rPr lang="en-US" b="0" i="0" u="none" strike="noStrike" baseline="0" dirty="0">
                <a:latin typeface="Segoe"/>
                <a:ea typeface="ＭＳ ゴシック"/>
              </a:rPr>
              <a:t>to change the data type.</a:t>
            </a:r>
          </a:p>
          <a:p>
            <a:pPr lvl="1" rtl="0">
              <a:buAutoNum type="arabicPeriod" startAt="7"/>
            </a:pPr>
            <a:r>
              <a:rPr lang="en-US" b="0" i="0" u="none" strike="noStrike" baseline="0" dirty="0">
                <a:latin typeface="Segoe"/>
                <a:ea typeface="ＭＳ ゴシック"/>
              </a:rPr>
              <a:t>Scroll to the far right and click the </a:t>
            </a:r>
            <a:r>
              <a:rPr lang="en-US" b="1" i="0" u="none" strike="noStrike" baseline="0" dirty="0">
                <a:latin typeface="Segoe"/>
                <a:ea typeface="ＭＳ ゴシック"/>
              </a:rPr>
              <a:t>Click to Add</a:t>
            </a:r>
            <a:r>
              <a:rPr lang="en-US" b="0" i="0" u="none" strike="noStrike" baseline="0" dirty="0">
                <a:latin typeface="Segoe"/>
                <a:ea typeface="ＭＳ ゴシック"/>
              </a:rPr>
              <a:t> </a:t>
            </a:r>
            <a:br>
              <a:rPr lang="en-US" b="1" i="0" u="none" strike="noStrike" baseline="0" dirty="0">
                <a:latin typeface="Segoe"/>
                <a:ea typeface="ＭＳ ゴシック"/>
              </a:rPr>
            </a:br>
            <a:r>
              <a:rPr lang="en-US" b="0" i="0" u="none" strike="noStrike" baseline="0" dirty="0">
                <a:latin typeface="Segoe"/>
                <a:ea typeface="ＭＳ ゴシック"/>
              </a:rPr>
              <a:t>column header</a:t>
            </a:r>
            <a:r>
              <a:rPr lang="en-US" b="1" i="0" u="none" strike="noStrike" baseline="0" dirty="0">
                <a:latin typeface="Times New Roman"/>
                <a:ea typeface="ＭＳ ゴシック"/>
              </a:rPr>
              <a:t>.</a:t>
            </a:r>
            <a:r>
              <a:rPr lang="en-US" b="0" i="0" u="none" strike="noStrike" baseline="0" dirty="0">
                <a:latin typeface="Segoe"/>
                <a:ea typeface="ＭＳ ゴシック"/>
              </a:rPr>
              <a:t> In the Data Type drop-down list that appears, click </a:t>
            </a:r>
            <a:r>
              <a:rPr lang="en-US" b="1" i="0" u="none" strike="noStrike" baseline="0" dirty="0">
                <a:latin typeface="Segoe"/>
                <a:ea typeface="ＭＳ ゴシック"/>
              </a:rPr>
              <a:t>Yes/No</a:t>
            </a:r>
            <a:r>
              <a:rPr lang="en-US" b="0" i="0" u="none" strike="noStrike" baseline="0" dirty="0">
                <a:latin typeface="Segoe"/>
                <a:ea typeface="ＭＳ ゴシック"/>
              </a:rPr>
              <a:t>. Notice the name of the column header, Field1, is highlighted.</a:t>
            </a:r>
          </a:p>
          <a:p>
            <a:pPr lvl="1" rtl="0">
              <a:buAutoNum type="arabicPeriod" startAt="7"/>
            </a:pPr>
            <a:r>
              <a:rPr lang="en-US" b="0" i="0" u="none" strike="noStrike" baseline="0" dirty="0">
                <a:latin typeface="Segoe"/>
                <a:ea typeface="ＭＳ ゴシック"/>
              </a:rPr>
              <a:t>Rename the field by keying </a:t>
            </a:r>
            <a:r>
              <a:rPr lang="en-US" b="1" i="0" u="none" strike="noStrike" baseline="0" dirty="0">
                <a:latin typeface="Segoe"/>
                <a:ea typeface="ＭＳ ゴシック"/>
              </a:rPr>
              <a:t>Additional Contact Info on </a:t>
            </a:r>
            <a:r>
              <a:rPr lang="en-US" b="1" i="0" u="none" strike="noStrike" baseline="0">
                <a:latin typeface="Segoe"/>
                <a:ea typeface="ＭＳ ゴシック"/>
              </a:rPr>
              <a:t>File?</a:t>
            </a:r>
            <a:endParaRPr lang="en-US" b="0" i="0" u="none" strike="noStrike" baseline="0" dirty="0">
              <a:latin typeface="Times New Roman"/>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34</a:t>
            </a:fld>
            <a:endParaRPr lang="en-US" dirty="0"/>
          </a:p>
        </p:txBody>
      </p:sp>
      <p:pic>
        <p:nvPicPr>
          <p:cNvPr id="7" name="Picture 6" descr="clicktoad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817" y="2590800"/>
            <a:ext cx="1316183" cy="381000"/>
          </a:xfrm>
          <a:prstGeom prst="rect">
            <a:avLst/>
          </a:prstGeom>
        </p:spPr>
      </p:pic>
    </p:spTree>
    <p:extLst>
      <p:ext uri="{BB962C8B-B14F-4D97-AF65-F5344CB8AC3E}">
        <p14:creationId xmlns:p14="http://schemas.microsoft.com/office/powerpoint/2010/main" val="6905203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Review and Modify Data Types for Fields</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a:latin typeface="Segoe"/>
                <a:ea typeface="ＭＳ ゴシック"/>
              </a:rPr>
              <a:t>On the Ribbon, in the </a:t>
            </a:r>
            <a:br>
              <a:rPr lang="en-US" b="0" i="0" u="none" strike="noStrike" baseline="0">
                <a:latin typeface="Segoe"/>
                <a:ea typeface="ＭＳ ゴシック"/>
              </a:rPr>
            </a:br>
            <a:r>
              <a:rPr lang="en-US" b="0" i="0" u="none" strike="noStrike" baseline="0">
                <a:latin typeface="Segoe"/>
                <a:ea typeface="ＭＳ ゴシック"/>
              </a:rPr>
              <a:t>Formatting group, </a:t>
            </a:r>
            <a:br>
              <a:rPr lang="en-US" b="0" i="0" u="none" strike="noStrike" baseline="0">
                <a:latin typeface="Segoe"/>
                <a:ea typeface="ＭＳ ゴシック"/>
              </a:rPr>
            </a:br>
            <a:r>
              <a:rPr lang="en-US" b="0" i="0" u="none" strike="noStrike" baseline="0">
                <a:latin typeface="Segoe"/>
                <a:ea typeface="ＭＳ ゴシック"/>
              </a:rPr>
              <a:t>click the </a:t>
            </a:r>
            <a:r>
              <a:rPr lang="en-US" b="1" i="0" u="none" strike="noStrike" baseline="0">
                <a:latin typeface="Segoe"/>
                <a:ea typeface="ＭＳ ゴシック"/>
              </a:rPr>
              <a:t>down arrow</a:t>
            </a:r>
            <a:r>
              <a:rPr lang="en-US" b="0" i="0" u="none" strike="noStrike" baseline="0">
                <a:latin typeface="Segoe"/>
                <a:ea typeface="ＭＳ ゴシック"/>
              </a:rPr>
              <a:t> </a:t>
            </a:r>
            <a:br>
              <a:rPr lang="en-US" b="0" i="0" u="none" strike="noStrike" baseline="0">
                <a:latin typeface="Segoe"/>
                <a:ea typeface="ＭＳ ゴシック"/>
              </a:rPr>
            </a:br>
            <a:r>
              <a:rPr lang="en-US" b="0" i="0" u="none" strike="noStrike" baseline="0">
                <a:latin typeface="Segoe"/>
                <a:ea typeface="ＭＳ ゴシック"/>
              </a:rPr>
              <a:t>in the Format box to </a:t>
            </a:r>
            <a:br>
              <a:rPr lang="en-US" b="0" i="0" u="none" strike="noStrike" baseline="0">
                <a:latin typeface="Segoe"/>
                <a:ea typeface="ＭＳ ゴシック"/>
              </a:rPr>
            </a:br>
            <a:r>
              <a:rPr lang="en-US" b="0" i="0" u="none" strike="noStrike" baseline="0">
                <a:latin typeface="Segoe"/>
                <a:ea typeface="ＭＳ ゴシック"/>
              </a:rPr>
              <a:t>display the menu of </a:t>
            </a:r>
            <a:br>
              <a:rPr lang="en-US" b="0" i="0" u="none" strike="noStrike" baseline="0">
                <a:latin typeface="Segoe"/>
                <a:ea typeface="ＭＳ ゴシック"/>
              </a:rPr>
            </a:br>
            <a:r>
              <a:rPr lang="en-US" b="0" i="0" u="none" strike="noStrike" baseline="0">
                <a:latin typeface="Segoe"/>
                <a:ea typeface="ＭＳ ゴシック"/>
              </a:rPr>
              <a:t>formatting options </a:t>
            </a:r>
            <a:br>
              <a:rPr lang="en-US" b="0" i="0" u="none" strike="noStrike" baseline="0">
                <a:latin typeface="Segoe"/>
                <a:ea typeface="ＭＳ ゴシック"/>
              </a:rPr>
            </a:br>
            <a:r>
              <a:rPr lang="en-US" b="0" i="0" u="none" strike="noStrike" baseline="0">
                <a:latin typeface="Segoe"/>
                <a:ea typeface="ＭＳ ゴシック"/>
              </a:rPr>
              <a:t>for the Yes/No data </a:t>
            </a:r>
            <a:br>
              <a:rPr lang="en-US" b="0" i="0" u="none" strike="noStrike" baseline="0">
                <a:latin typeface="Segoe"/>
                <a:ea typeface="ＭＳ ゴシック"/>
              </a:rPr>
            </a:br>
            <a:r>
              <a:rPr lang="en-US" b="0" i="0" u="none" strike="noStrike" baseline="0">
                <a:latin typeface="Segoe"/>
                <a:ea typeface="ＭＳ ゴシック"/>
              </a:rPr>
              <a:t>type, as shown above.</a:t>
            </a:r>
          </a:p>
          <a:p>
            <a:pPr lvl="1" rtl="0">
              <a:buAutoNum type="arabicPeriod" startAt="11"/>
            </a:pPr>
            <a:r>
              <a:rPr lang="en-US" b="0" i="0" u="none" strike="noStrike" baseline="0">
                <a:latin typeface="Segoe"/>
                <a:ea typeface="ＭＳ ゴシック"/>
              </a:rPr>
              <a:t>Click outside the menu to close it.</a:t>
            </a:r>
          </a:p>
          <a:p>
            <a:pPr lvl="0" rtl="0"/>
            <a:r>
              <a:rPr lang="en-US" b="1" i="0" u="none" strike="noStrike" baseline="0">
                <a:latin typeface="Segoe"/>
                <a:ea typeface="ＭＳ ゴシック"/>
              </a:rPr>
              <a:t>PAUSE. LEAVE</a:t>
            </a:r>
            <a:r>
              <a:rPr lang="en-US" b="0" i="0" u="none" strike="noStrike" baseline="0">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35</a:t>
            </a:fld>
            <a:endParaRPr lang="en-US" dirty="0"/>
          </a:p>
        </p:txBody>
      </p:sp>
      <p:pic>
        <p:nvPicPr>
          <p:cNvPr id="7" name="Picture 6" descr="01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1676400"/>
            <a:ext cx="4418252" cy="2311400"/>
          </a:xfrm>
          <a:prstGeom prst="rect">
            <a:avLst/>
          </a:prstGeom>
        </p:spPr>
      </p:pic>
    </p:spTree>
    <p:extLst>
      <p:ext uri="{BB962C8B-B14F-4D97-AF65-F5344CB8AC3E}">
        <p14:creationId xmlns:p14="http://schemas.microsoft.com/office/powerpoint/2010/main" val="3576860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Define Database Tables</a:t>
            </a:r>
          </a:p>
        </p:txBody>
      </p:sp>
      <p:sp>
        <p:nvSpPr>
          <p:cNvPr id="3" name="Text Placeholder 2"/>
          <p:cNvSpPr>
            <a:spLocks noGrp="1"/>
          </p:cNvSpPr>
          <p:nvPr>
            <p:ph type="body" idx="1"/>
          </p:nvPr>
        </p:nvSpPr>
        <p:spPr>
          <a:xfrm>
            <a:off x="279400" y="1506304"/>
            <a:ext cx="8229600" cy="4953000"/>
          </a:xfrm>
        </p:spPr>
        <p:txBody>
          <a:bodyPr/>
          <a:lstStyle/>
          <a:p>
            <a:pPr lvl="0" rtl="0"/>
            <a:r>
              <a:rPr lang="en-US" b="1" i="0" u="none" strike="noStrike" baseline="0">
                <a:latin typeface="Segoe"/>
                <a:ea typeface="ＭＳ ゴシック"/>
              </a:rPr>
              <a:t>USE</a:t>
            </a:r>
            <a:r>
              <a:rPr lang="en-US" b="0" i="0" u="none" strike="noStrike" baseline="0">
                <a:latin typeface="Segoe"/>
                <a:ea typeface="ＭＳ ゴシック"/>
              </a:rPr>
              <a:t> the database you used in the previous exercise.</a:t>
            </a:r>
          </a:p>
          <a:p>
            <a:pPr lvl="1" rtl="0"/>
            <a:r>
              <a:rPr lang="en-US" b="0" i="0" u="none" strike="noStrike" baseline="0">
                <a:latin typeface="Segoe"/>
                <a:ea typeface="ＭＳ ゴシック"/>
              </a:rPr>
              <a:t>On the DATABASE TOOLS tab, in the Relationships</a:t>
            </a:r>
            <a:r>
              <a:rPr lang="en-US" b="0" i="1" u="none" strike="noStrike" baseline="0">
                <a:latin typeface="Segoe"/>
                <a:ea typeface="ＭＳ ゴシック"/>
              </a:rPr>
              <a:t> </a:t>
            </a:r>
            <a:r>
              <a:rPr lang="en-US" b="0" i="0" u="none" strike="noStrike" baseline="0">
                <a:latin typeface="Segoe"/>
                <a:ea typeface="ＭＳ ゴシック"/>
              </a:rPr>
              <a:t>section, click </a:t>
            </a:r>
            <a:r>
              <a:rPr lang="en-US" b="1" i="0" u="none" strike="noStrike" baseline="0">
                <a:latin typeface="Segoe"/>
                <a:ea typeface="ＭＳ ゴシック"/>
              </a:rPr>
              <a:t>Relationships</a:t>
            </a:r>
            <a:r>
              <a:rPr lang="en-US" b="0" i="0" u="none" strike="noStrike" baseline="0">
                <a:latin typeface="Segoe"/>
                <a:ea typeface="ＭＳ ゴシック"/>
              </a:rPr>
              <a:t> to display a visual representation of the relationship between the Students and Guardians tables, as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36</a:t>
            </a:fld>
            <a:endParaRPr lang="en-US" dirty="0"/>
          </a:p>
        </p:txBody>
      </p:sp>
      <p:pic>
        <p:nvPicPr>
          <p:cNvPr id="7" name="Picture 6" descr="01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352800"/>
            <a:ext cx="5207000" cy="2848359"/>
          </a:xfrm>
          <a:prstGeom prst="rect">
            <a:avLst/>
          </a:prstGeom>
        </p:spPr>
      </p:pic>
    </p:spTree>
    <p:extLst>
      <p:ext uri="{BB962C8B-B14F-4D97-AF65-F5344CB8AC3E}">
        <p14:creationId xmlns:p14="http://schemas.microsoft.com/office/powerpoint/2010/main" val="2844426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Define Database Tables</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a:solidFill>
                  <a:srgbClr val="000000"/>
                </a:solidFill>
                <a:latin typeface="Segoe"/>
                <a:ea typeface="ＭＳ ゴシック"/>
              </a:rPr>
              <a:t>Close the</a:t>
            </a:r>
            <a:r>
              <a:rPr lang="en-US" b="1" i="0" u="none" strike="noStrike" baseline="0">
                <a:solidFill>
                  <a:srgbClr val="000000"/>
                </a:solidFill>
                <a:latin typeface="Segoe"/>
                <a:ea typeface="ＭＳ ゴシック"/>
              </a:rPr>
              <a:t> Relationships</a:t>
            </a:r>
            <a:r>
              <a:rPr lang="en-US" b="0" i="0" u="none" strike="noStrike" baseline="0">
                <a:solidFill>
                  <a:srgbClr val="000000"/>
                </a:solidFill>
                <a:latin typeface="Segoe"/>
                <a:ea typeface="ＭＳ ゴシック"/>
              </a:rPr>
              <a:t> tab.</a:t>
            </a:r>
          </a:p>
          <a:p>
            <a:pPr lvl="1" rtl="0">
              <a:buAutoNum type="arabicPeriod" startAt="2"/>
            </a:pPr>
            <a:r>
              <a:rPr lang="en-US" b="0" i="0" u="none" strike="noStrike" baseline="0">
                <a:solidFill>
                  <a:srgbClr val="000000"/>
                </a:solidFill>
                <a:latin typeface="Segoe"/>
                <a:ea typeface="ＭＳ ゴシック"/>
              </a:rPr>
              <a:t>Close the</a:t>
            </a:r>
            <a:r>
              <a:rPr lang="en-US" b="1" i="0" u="none" strike="noStrike" baseline="0">
                <a:solidFill>
                  <a:srgbClr val="000000"/>
                </a:solidFill>
                <a:latin typeface="Segoe"/>
                <a:ea typeface="ＭＳ ゴシック"/>
              </a:rPr>
              <a:t> Students</a:t>
            </a:r>
            <a:r>
              <a:rPr lang="en-US" b="0" i="0" u="none" strike="noStrike" baseline="0">
                <a:solidFill>
                  <a:srgbClr val="000000"/>
                </a:solidFill>
                <a:latin typeface="Segoe"/>
                <a:ea typeface="ＭＳ ゴシック"/>
              </a:rPr>
              <a:t> tab.</a:t>
            </a:r>
          </a:p>
          <a:p>
            <a:pPr lvl="0" rtl="0"/>
            <a:r>
              <a:rPr lang="en-US" b="1" i="0" u="none" strike="noStrike" baseline="0">
                <a:solidFill>
                  <a:srgbClr val="000000"/>
                </a:solidFill>
                <a:latin typeface="ITC Officina Sans Bold"/>
                <a:ea typeface="ＭＳ ゴシック"/>
              </a:rPr>
              <a:t>STOP. CLOSE</a:t>
            </a:r>
            <a:r>
              <a:rPr lang="en-US" b="0" i="0" u="none" strike="noStrike" baseline="0">
                <a:solidFill>
                  <a:srgbClr val="000000"/>
                </a:solidFill>
                <a:latin typeface="Segoe"/>
                <a:ea typeface="ＭＳ ゴシック"/>
              </a:rPr>
              <a:t> the database.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37</a:t>
            </a:fld>
            <a:endParaRPr lang="en-US" dirty="0"/>
          </a:p>
        </p:txBody>
      </p:sp>
    </p:spTree>
    <p:extLst>
      <p:ext uri="{BB962C8B-B14F-4D97-AF65-F5344CB8AC3E}">
        <p14:creationId xmlns:p14="http://schemas.microsoft.com/office/powerpoint/2010/main" val="760261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Skill Summary </a:t>
            </a:r>
          </a:p>
        </p:txBody>
      </p:sp>
      <p:pic>
        <p:nvPicPr>
          <p:cNvPr id="4" name="Picture 3" descr="0100.png"/>
          <p:cNvPicPr>
            <a:picLocks noChangeAspect="1"/>
          </p:cNvPicPr>
          <p:nvPr/>
        </p:nvPicPr>
        <p:blipFill rotWithShape="1">
          <a:blip r:embed="rId2">
            <a:extLst>
              <a:ext uri="{28A0092B-C50C-407E-A947-70E740481C1C}">
                <a14:useLocalDpi xmlns:a14="http://schemas.microsoft.com/office/drawing/2010/main" val="0"/>
              </a:ext>
            </a:extLst>
          </a:blip>
          <a:srcRect r="11481"/>
          <a:stretch/>
        </p:blipFill>
        <p:spPr>
          <a:xfrm>
            <a:off x="533400" y="1600200"/>
            <a:ext cx="8094133" cy="3068930"/>
          </a:xfrm>
          <a:prstGeom prst="rect">
            <a:avLst/>
          </a:prstGeom>
        </p:spPr>
      </p:pic>
      <p:sp>
        <p:nvSpPr>
          <p:cNvPr id="5"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6"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7"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38</a:t>
            </a:fld>
            <a:endParaRPr lang="en-US" dirty="0"/>
          </a:p>
        </p:txBody>
      </p:sp>
    </p:spTree>
    <p:extLst>
      <p:ext uri="{BB962C8B-B14F-4D97-AF65-F5344CB8AC3E}">
        <p14:creationId xmlns:p14="http://schemas.microsoft.com/office/powerpoint/2010/main" val="640502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Start Access in Windows 8</a:t>
            </a:r>
            <a:endParaRPr lang="en-US"/>
          </a:p>
        </p:txBody>
      </p:sp>
      <p:sp>
        <p:nvSpPr>
          <p:cNvPr id="3" name="Content Placeholder 2"/>
          <p:cNvSpPr>
            <a:spLocks noGrp="1"/>
          </p:cNvSpPr>
          <p:nvPr>
            <p:ph idx="1"/>
          </p:nvPr>
        </p:nvSpPr>
        <p:spPr/>
        <p:txBody>
          <a:bodyPr/>
          <a:lstStyle/>
          <a:p>
            <a:pPr lvl="1">
              <a:buFont typeface="+mj-lt"/>
              <a:buAutoNum type="arabicPeriod" startAt="2"/>
            </a:pPr>
            <a:r>
              <a:rPr lang="en-US" dirty="0">
                <a:latin typeface="Segoe"/>
                <a:ea typeface="ＭＳ ゴシック"/>
              </a:rPr>
              <a:t>If necessary, scroll to the Access 2013 tile, </a:t>
            </a:r>
            <a:br>
              <a:rPr lang="en-US" dirty="0">
                <a:latin typeface="Segoe"/>
                <a:ea typeface="ＭＳ ゴシック"/>
              </a:rPr>
            </a:br>
            <a:r>
              <a:rPr lang="en-US" dirty="0">
                <a:latin typeface="Segoe"/>
                <a:ea typeface="ＭＳ ゴシック"/>
              </a:rPr>
              <a:t>as shown at right.</a:t>
            </a:r>
          </a:p>
          <a:p>
            <a:pPr lvl="1">
              <a:buAutoNum type="arabicPeriod" startAt="2"/>
            </a:pPr>
            <a:r>
              <a:rPr lang="en-US" dirty="0">
                <a:latin typeface="Segoe"/>
                <a:ea typeface="ＭＳ ゴシック"/>
              </a:rPr>
              <a:t>Click the </a:t>
            </a:r>
            <a:r>
              <a:rPr lang="en-US" b="1" dirty="0">
                <a:latin typeface="Segoe"/>
                <a:ea typeface="ＭＳ ゴシック"/>
              </a:rPr>
              <a:t>Access 2013</a:t>
            </a:r>
            <a:r>
              <a:rPr lang="en-US" dirty="0">
                <a:latin typeface="Segoe"/>
                <a:ea typeface="ＭＳ ゴシック"/>
              </a:rPr>
              <a:t> tile. The Access startup </a:t>
            </a:r>
            <a:br>
              <a:rPr lang="en-US" dirty="0">
                <a:latin typeface="Segoe"/>
                <a:ea typeface="ＭＳ ゴシック"/>
              </a:rPr>
            </a:br>
            <a:r>
              <a:rPr lang="en-US" dirty="0">
                <a:latin typeface="Segoe"/>
                <a:ea typeface="ＭＳ ゴシック"/>
              </a:rPr>
              <a:t>screen opens, as shown below.</a:t>
            </a:r>
          </a:p>
          <a:p>
            <a:pPr>
              <a:buClr>
                <a:srgbClr val="BA1419"/>
              </a:buClr>
            </a:pPr>
            <a:r>
              <a:rPr lang="en-US" b="1" dirty="0">
                <a:latin typeface="Segoe"/>
                <a:ea typeface="ＭＳ ゴシック"/>
              </a:rPr>
              <a:t>PAUSE.</a:t>
            </a:r>
            <a:r>
              <a:rPr lang="en-US" b="1" dirty="0">
                <a:latin typeface="ITC Officina Sans Bold"/>
                <a:ea typeface="ＭＳ ゴシック"/>
              </a:rPr>
              <a:t> </a:t>
            </a:r>
            <a:r>
              <a:rPr lang="en-US" b="1" dirty="0">
                <a:latin typeface="Segoe"/>
                <a:ea typeface="ＭＳ ゴシック"/>
              </a:rPr>
              <a:t>LEAVE</a:t>
            </a:r>
            <a:r>
              <a:rPr lang="en-US" dirty="0">
                <a:latin typeface="Segoe"/>
                <a:ea typeface="ＭＳ ゴシック"/>
              </a:rPr>
              <a:t> </a:t>
            </a:r>
            <a:br>
              <a:rPr lang="en-US" dirty="0">
                <a:latin typeface="Segoe"/>
                <a:ea typeface="ＭＳ ゴシック"/>
              </a:rPr>
            </a:br>
            <a:r>
              <a:rPr lang="en-US" dirty="0">
                <a:latin typeface="Segoe"/>
                <a:ea typeface="ＭＳ ゴシック"/>
              </a:rPr>
              <a:t>Microsoft Access</a:t>
            </a:r>
            <a:br>
              <a:rPr lang="en-US" dirty="0">
                <a:latin typeface="Segoe"/>
                <a:ea typeface="ＭＳ ゴシック"/>
              </a:rPr>
            </a:br>
            <a:r>
              <a:rPr lang="en-US" dirty="0">
                <a:latin typeface="Segoe"/>
                <a:ea typeface="ＭＳ ゴシック"/>
              </a:rPr>
              <a:t> open to use in the </a:t>
            </a:r>
            <a:br>
              <a:rPr lang="en-US" dirty="0">
                <a:latin typeface="Segoe"/>
                <a:ea typeface="ＭＳ ゴシック"/>
              </a:rPr>
            </a:br>
            <a:r>
              <a:rPr lang="en-US" dirty="0">
                <a:latin typeface="Segoe"/>
                <a:ea typeface="ＭＳ ゴシック"/>
              </a:rPr>
              <a:t>next exercise.</a:t>
            </a:r>
          </a:p>
          <a:p>
            <a:endParaRPr lang="en-US" dirty="0"/>
          </a:p>
        </p:txBody>
      </p:sp>
      <p:sp>
        <p:nvSpPr>
          <p:cNvPr id="4" name="Date Placeholder 3"/>
          <p:cNvSpPr>
            <a:spLocks noGrp="1"/>
          </p:cNvSpPr>
          <p:nvPr>
            <p:ph type="dt" sz="half" idx="10"/>
          </p:nvPr>
        </p:nvSpPr>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4</a:t>
            </a:fld>
            <a:endParaRPr lang="en-US" dirty="0"/>
          </a:p>
        </p:txBody>
      </p:sp>
      <p:pic>
        <p:nvPicPr>
          <p:cNvPr id="7" name="Picture 6" descr="010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800" y="1524000"/>
            <a:ext cx="999440" cy="1007533"/>
          </a:xfrm>
          <a:prstGeom prst="rect">
            <a:avLst/>
          </a:prstGeom>
        </p:spPr>
      </p:pic>
      <p:pic>
        <p:nvPicPr>
          <p:cNvPr id="8" name="Picture 7" descr="01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3124200"/>
            <a:ext cx="5325533" cy="2885139"/>
          </a:xfrm>
          <a:prstGeom prst="rect">
            <a:avLst/>
          </a:prstGeom>
        </p:spPr>
      </p:pic>
    </p:spTree>
    <p:extLst>
      <p:ext uri="{BB962C8B-B14F-4D97-AF65-F5344CB8AC3E}">
        <p14:creationId xmlns:p14="http://schemas.microsoft.com/office/powerpoint/2010/main" val="3529776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Step by Step: Start Access in Windows 7</a:t>
            </a:r>
          </a:p>
        </p:txBody>
      </p:sp>
      <p:sp>
        <p:nvSpPr>
          <p:cNvPr id="3" name="Text Placeholder 2"/>
          <p:cNvSpPr>
            <a:spLocks noGrp="1"/>
          </p:cNvSpPr>
          <p:nvPr>
            <p:ph type="body" idx="1"/>
          </p:nvPr>
        </p:nvSpPr>
        <p:spPr/>
        <p:txBody>
          <a:bodyPr/>
          <a:lstStyle/>
          <a:p>
            <a:pPr lvl="0" rtl="0"/>
            <a:r>
              <a:rPr lang="en-US" sz="2000" b="1" i="0" u="none" strike="noStrike" baseline="0">
                <a:solidFill>
                  <a:srgbClr val="000000"/>
                </a:solidFill>
                <a:latin typeface="Segoe"/>
                <a:ea typeface="ＭＳ ゴシック"/>
              </a:rPr>
              <a:t>GET READY.</a:t>
            </a:r>
            <a:r>
              <a:rPr lang="en-US" sz="2000" b="0" i="0" u="none" strike="noStrike" baseline="0">
                <a:solidFill>
                  <a:srgbClr val="000000"/>
                </a:solidFill>
                <a:latin typeface="Segoe"/>
                <a:ea typeface="ＭＳ ゴシック"/>
              </a:rPr>
              <a:t> Before you begin these steps, be sure to turn on and/or log on to your computer.</a:t>
            </a:r>
          </a:p>
          <a:p>
            <a:pPr lvl="1" rtl="0"/>
            <a:r>
              <a:rPr lang="en-US" sz="2000" b="0" i="0" u="none" strike="noStrike" baseline="0">
                <a:solidFill>
                  <a:srgbClr val="000000"/>
                </a:solidFill>
                <a:latin typeface="Segoe"/>
                <a:ea typeface="ＭＳ ゴシック"/>
              </a:rPr>
              <a:t>When starting Windows 7, on the Windows taskbar, click the</a:t>
            </a:r>
            <a:r>
              <a:rPr lang="en-US" sz="2000" b="0" i="0" u="none" strike="noStrike" baseline="0">
                <a:solidFill>
                  <a:srgbClr val="000000"/>
                </a:solidFill>
                <a:latin typeface="Times New Roman"/>
                <a:ea typeface="ＭＳ ゴシック"/>
              </a:rPr>
              <a:t> </a:t>
            </a:r>
            <a:r>
              <a:rPr lang="en-US" sz="2000" b="1" i="0" u="none" strike="noStrike" baseline="0">
                <a:solidFill>
                  <a:srgbClr val="000000"/>
                </a:solidFill>
                <a:latin typeface="Segoe"/>
                <a:ea typeface="ＭＳ ゴシック"/>
              </a:rPr>
              <a:t>Start button</a:t>
            </a:r>
            <a:r>
              <a:rPr lang="en-US" sz="2000" b="0" i="0" u="none" strike="noStrike" baseline="0">
                <a:solidFill>
                  <a:srgbClr val="000000"/>
                </a:solidFill>
                <a:latin typeface="Segoe"/>
                <a:ea typeface="ＭＳ ゴシック"/>
              </a:rPr>
              <a:t> and then click </a:t>
            </a:r>
            <a:r>
              <a:rPr lang="en-US" sz="2000" b="1" i="0" u="none" strike="noStrike" baseline="0">
                <a:solidFill>
                  <a:srgbClr val="000000"/>
                </a:solidFill>
                <a:latin typeface="Segoe"/>
                <a:ea typeface="ＭＳ ゴシック"/>
              </a:rPr>
              <a:t>All Programs.</a:t>
            </a:r>
            <a:r>
              <a:rPr lang="en-US" sz="2000" b="0" i="0" u="none" strike="noStrike" baseline="0">
                <a:solidFill>
                  <a:srgbClr val="000000"/>
                </a:solidFill>
                <a:latin typeface="Segoe"/>
                <a:ea typeface="ＭＳ ゴシック"/>
              </a:rPr>
              <a:t> A menu of installed programs appears.</a:t>
            </a:r>
          </a:p>
          <a:p>
            <a:pPr lvl="1" rtl="0"/>
            <a:r>
              <a:rPr lang="en-US" sz="2000" b="0" i="0" u="none" strike="noStrike" baseline="0">
                <a:solidFill>
                  <a:srgbClr val="000000"/>
                </a:solidFill>
                <a:latin typeface="Segoe"/>
                <a:ea typeface="ＭＳ ゴシック"/>
              </a:rPr>
              <a:t>Click </a:t>
            </a:r>
            <a:r>
              <a:rPr lang="en-US" sz="2000" b="1" i="0" u="none" strike="noStrike" baseline="0">
                <a:solidFill>
                  <a:srgbClr val="000000"/>
                </a:solidFill>
                <a:latin typeface="Segoe"/>
                <a:ea typeface="ＭＳ ゴシック"/>
              </a:rPr>
              <a:t>Microsoft </a:t>
            </a:r>
            <a:br>
              <a:rPr lang="en-US" sz="2000" b="1" i="0" u="none" strike="noStrike" baseline="0">
                <a:solidFill>
                  <a:srgbClr val="000000"/>
                </a:solidFill>
                <a:latin typeface="Segoe"/>
                <a:ea typeface="ＭＳ ゴシック"/>
              </a:rPr>
            </a:br>
            <a:r>
              <a:rPr lang="en-US" sz="2000" b="1" i="0" u="none" strike="noStrike" baseline="0">
                <a:solidFill>
                  <a:srgbClr val="000000"/>
                </a:solidFill>
                <a:latin typeface="Segoe"/>
                <a:ea typeface="ＭＳ ゴシック"/>
              </a:rPr>
              <a:t>Office</a:t>
            </a:r>
            <a:r>
              <a:rPr lang="en-US" sz="2000" b="0" i="0" u="none" strike="noStrike" baseline="0">
                <a:solidFill>
                  <a:srgbClr val="000000"/>
                </a:solidFill>
                <a:latin typeface="Segoe"/>
                <a:ea typeface="ＭＳ ゴシック"/>
              </a:rPr>
              <a:t>. Another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menu appears.</a:t>
            </a:r>
          </a:p>
          <a:p>
            <a:pPr lvl="1" rtl="0"/>
            <a:r>
              <a:rPr lang="en-US" sz="2000" b="0" i="0" u="none" strike="noStrike" baseline="0">
                <a:solidFill>
                  <a:srgbClr val="000000"/>
                </a:solidFill>
                <a:latin typeface="Segoe"/>
                <a:ea typeface="ＭＳ ゴシック"/>
              </a:rPr>
              <a:t>Click </a:t>
            </a:r>
            <a:r>
              <a:rPr lang="en-US" sz="2000" b="1" i="0" u="none" strike="noStrike" baseline="0">
                <a:solidFill>
                  <a:srgbClr val="000000"/>
                </a:solidFill>
                <a:latin typeface="Segoe"/>
                <a:ea typeface="ＭＳ ゴシック"/>
              </a:rPr>
              <a:t>Microsoft </a:t>
            </a:r>
            <a:br>
              <a:rPr lang="en-US" sz="2000" b="1" i="0" u="none" strike="noStrike" baseline="0">
                <a:solidFill>
                  <a:srgbClr val="000000"/>
                </a:solidFill>
                <a:latin typeface="Segoe"/>
                <a:ea typeface="ＭＳ ゴシック"/>
              </a:rPr>
            </a:br>
            <a:r>
              <a:rPr lang="en-US" sz="2000" b="1" i="0" u="none" strike="noStrike" baseline="0">
                <a:solidFill>
                  <a:srgbClr val="000000"/>
                </a:solidFill>
                <a:latin typeface="Segoe"/>
                <a:ea typeface="ＭＳ ゴシック"/>
              </a:rPr>
              <a:t>Access 2013.</a:t>
            </a:r>
            <a:r>
              <a:rPr lang="en-US" sz="2000" b="0" i="0" u="none" strike="noStrike" baseline="0">
                <a:solidFill>
                  <a:srgbClr val="000000"/>
                </a:solidFill>
                <a:latin typeface="Segoe"/>
                <a:ea typeface="ＭＳ ゴシック"/>
              </a:rPr>
              <a:t> The</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Access startup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screen opens, as </a:t>
            </a:r>
            <a:br>
              <a:rPr lang="en-US" sz="2000" b="0" i="0" u="none" strike="noStrike" baseline="0">
                <a:solidFill>
                  <a:srgbClr val="000000"/>
                </a:solidFill>
                <a:latin typeface="Segoe"/>
                <a:ea typeface="ＭＳ ゴシック"/>
              </a:rPr>
            </a:br>
            <a:r>
              <a:rPr lang="en-US" sz="2000" b="0" i="0" u="none" strike="noStrike" baseline="0">
                <a:solidFill>
                  <a:srgbClr val="000000"/>
                </a:solidFill>
                <a:latin typeface="Segoe"/>
                <a:ea typeface="ＭＳ ゴシック"/>
              </a:rPr>
              <a:t>shown at right.</a:t>
            </a:r>
          </a:p>
          <a:p>
            <a:pPr lvl="0" rtl="0"/>
            <a:r>
              <a:rPr lang="en-US" sz="2000" b="1" i="0" u="none" strike="noStrike" baseline="0">
                <a:solidFill>
                  <a:srgbClr val="000000"/>
                </a:solidFill>
                <a:latin typeface="Segoe"/>
                <a:ea typeface="ＭＳ ゴシック"/>
              </a:rPr>
              <a:t>PAUSE.</a:t>
            </a:r>
            <a:r>
              <a:rPr lang="en-US" sz="2000" b="1" i="0" u="none" strike="noStrike" baseline="0">
                <a:solidFill>
                  <a:srgbClr val="000000"/>
                </a:solidFill>
                <a:latin typeface="ITC Officina Sans Bold"/>
                <a:ea typeface="ＭＳ ゴシック"/>
              </a:rPr>
              <a:t> </a:t>
            </a:r>
            <a:r>
              <a:rPr lang="en-US" sz="2000" b="1" i="0" u="none" strike="noStrike" baseline="0">
                <a:solidFill>
                  <a:srgbClr val="000000"/>
                </a:solidFill>
                <a:latin typeface="Segoe"/>
                <a:ea typeface="ＭＳ ゴシック"/>
              </a:rPr>
              <a:t>LEAVE</a:t>
            </a:r>
            <a:r>
              <a:rPr lang="en-US" sz="2000" b="0" i="0" u="none" strike="noStrike" baseline="0">
                <a:solidFill>
                  <a:srgbClr val="000000"/>
                </a:solidFill>
                <a:latin typeface="Segoe"/>
                <a:ea typeface="ＭＳ ゴシック"/>
              </a:rPr>
              <a:t> Microsoft Access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5</a:t>
            </a:fld>
            <a:endParaRPr lang="en-US" dirty="0"/>
          </a:p>
        </p:txBody>
      </p:sp>
      <p:pic>
        <p:nvPicPr>
          <p:cNvPr id="7" name="Picture 6" descr="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2895600"/>
            <a:ext cx="4902200" cy="2642469"/>
          </a:xfrm>
          <a:prstGeom prst="rect">
            <a:avLst/>
          </a:prstGeom>
        </p:spPr>
      </p:pic>
    </p:spTree>
    <p:extLst>
      <p:ext uri="{BB962C8B-B14F-4D97-AF65-F5344CB8AC3E}">
        <p14:creationId xmlns:p14="http://schemas.microsoft.com/office/powerpoint/2010/main" val="3169035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Open an Existing Database</a:t>
            </a:r>
          </a:p>
        </p:txBody>
      </p:sp>
      <p:sp>
        <p:nvSpPr>
          <p:cNvPr id="3" name="Text Placeholder 2"/>
          <p:cNvSpPr>
            <a:spLocks noGrp="1"/>
          </p:cNvSpPr>
          <p:nvPr>
            <p:ph type="body" idx="1"/>
          </p:nvPr>
        </p:nvSpPr>
        <p:spPr/>
        <p:txBody>
          <a:bodyPr/>
          <a:lstStyle/>
          <a:p>
            <a:pPr lvl="0" rtl="0"/>
            <a:r>
              <a:rPr lang="en-US" sz="2000" b="1" i="0" u="none" strike="noStrike" baseline="0">
                <a:solidFill>
                  <a:srgbClr val="000000"/>
                </a:solidFill>
                <a:latin typeface="Segoe"/>
                <a:ea typeface="ＭＳ ゴシック"/>
              </a:rPr>
              <a:t>GET READY.</a:t>
            </a:r>
            <a:r>
              <a:rPr lang="en-US" sz="2000" b="0" i="0" u="none" strike="noStrike" baseline="0">
                <a:solidFill>
                  <a:srgbClr val="000000"/>
                </a:solidFill>
                <a:latin typeface="Segoe"/>
                <a:ea typeface="ＭＳ ゴシック"/>
              </a:rPr>
              <a:t> The Access startup screen should be on the screen from the previous exercise.</a:t>
            </a:r>
          </a:p>
          <a:p>
            <a:pPr lvl="1" rtl="0"/>
            <a:r>
              <a:rPr lang="en-US" sz="2000" b="0" i="0" u="none" strike="noStrike" baseline="0">
                <a:solidFill>
                  <a:srgbClr val="000000"/>
                </a:solidFill>
                <a:latin typeface="Grotesque MT BdExt"/>
                <a:ea typeface="ＭＳ ゴシック"/>
              </a:rPr>
              <a:t>Click the </a:t>
            </a:r>
            <a:r>
              <a:rPr lang="en-US" sz="2000" b="1" i="0" u="none" strike="noStrike" baseline="0">
                <a:solidFill>
                  <a:srgbClr val="000000"/>
                </a:solidFill>
                <a:latin typeface="Segoe"/>
                <a:ea typeface="ＭＳ ゴシック"/>
              </a:rPr>
              <a:t>Open Other</a:t>
            </a:r>
            <a:r>
              <a:rPr lang="en-US" sz="2000" b="0" i="0" u="none" strike="noStrike" baseline="0">
                <a:solidFill>
                  <a:srgbClr val="000000"/>
                </a:solidFill>
                <a:latin typeface="Segoe"/>
                <a:ea typeface="ＭＳ ゴシック"/>
              </a:rPr>
              <a:t> </a:t>
            </a:r>
            <a:r>
              <a:rPr lang="en-US" sz="2000" b="1" i="0" u="none" strike="noStrike" baseline="0">
                <a:solidFill>
                  <a:srgbClr val="000000"/>
                </a:solidFill>
                <a:latin typeface="Segoe"/>
                <a:ea typeface="ＭＳ ゴシック"/>
              </a:rPr>
              <a:t>Files</a:t>
            </a:r>
            <a:r>
              <a:rPr lang="en-US" sz="2000" b="0" i="0" u="none" strike="noStrike" baseline="0">
                <a:solidFill>
                  <a:srgbClr val="000000"/>
                </a:solidFill>
                <a:latin typeface="Segoe"/>
                <a:ea typeface="ＭＳ ゴシック"/>
              </a:rPr>
              <a:t> command on the left side of the start screen.</a:t>
            </a:r>
            <a:r>
              <a:rPr lang="en-US" sz="2000" b="0" i="0" u="none" strike="noStrike" baseline="0">
                <a:solidFill>
                  <a:srgbClr val="000000"/>
                </a:solidFill>
                <a:latin typeface="Grotesque MT BdExt"/>
                <a:ea typeface="ＭＳ ゴシック"/>
              </a:rPr>
              <a:t> The Open screen appears, as shown below.</a:t>
            </a:r>
          </a:p>
          <a:p>
            <a:pPr lvl="1" rtl="0"/>
            <a:r>
              <a:rPr lang="en-US" sz="2000" b="0" i="0" u="none" strike="noStrike" baseline="0">
                <a:solidFill>
                  <a:srgbClr val="000000"/>
                </a:solidFill>
                <a:latin typeface="Segoe"/>
                <a:ea typeface="ＭＳ ゴシック"/>
              </a:rPr>
              <a:t>Navigate to the data files for this lesson and select </a:t>
            </a:r>
            <a:r>
              <a:rPr lang="en-US" sz="2000" b="1" i="1" u="none" strike="noStrike" baseline="0">
                <a:solidFill>
                  <a:srgbClr val="000000"/>
                </a:solidFill>
                <a:latin typeface="Segoe"/>
                <a:ea typeface="ＭＳ ゴシック"/>
              </a:rPr>
              <a:t>Student Information</a:t>
            </a:r>
            <a:r>
              <a:rPr lang="en-US" sz="2000" b="0" i="0" u="none" strike="noStrike" baseline="0">
                <a:solidFill>
                  <a:srgbClr val="000000"/>
                </a:solidFill>
                <a:latin typeface="Segoe"/>
                <a:ea typeface="ＭＳ ゴシック"/>
              </a:rPr>
              <a:t>. The Open dialog box appears.</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6</a:t>
            </a:fld>
            <a:endParaRPr lang="en-US" dirty="0"/>
          </a:p>
        </p:txBody>
      </p:sp>
      <p:pic>
        <p:nvPicPr>
          <p:cNvPr id="7" name="Picture 6" descr="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3581400"/>
            <a:ext cx="5709304" cy="2538768"/>
          </a:xfrm>
          <a:prstGeom prst="rect">
            <a:avLst/>
          </a:prstGeom>
        </p:spPr>
      </p:pic>
    </p:spTree>
    <p:extLst>
      <p:ext uri="{BB962C8B-B14F-4D97-AF65-F5344CB8AC3E}">
        <p14:creationId xmlns:p14="http://schemas.microsoft.com/office/powerpoint/2010/main" val="1385710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Open an Existing Database</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a:latin typeface="Segoe"/>
                <a:ea typeface="ＭＳ ゴシック"/>
              </a:rPr>
              <a:t>In the Open dialog box, click the </a:t>
            </a:r>
            <a:r>
              <a:rPr lang="en-US" b="1" i="0" u="none" strike="noStrike" baseline="0">
                <a:latin typeface="Segoe"/>
                <a:ea typeface="ＭＳ ゴシック"/>
              </a:rPr>
              <a:t>Open</a:t>
            </a:r>
            <a:r>
              <a:rPr lang="en-US" b="0" i="0" u="none" strike="noStrike" baseline="0">
                <a:latin typeface="Segoe"/>
                <a:ea typeface="ＭＳ ゴシック"/>
              </a:rPr>
              <a:t> button. The existing database opens, as shownbelow.</a:t>
            </a:r>
          </a:p>
          <a:p>
            <a:pPr lvl="0" rtl="0"/>
            <a:r>
              <a:rPr lang="en-US" b="1" i="0" u="none" strike="noStrike" baseline="0">
                <a:latin typeface="Segoe"/>
                <a:ea typeface="ＭＳ ゴシック"/>
              </a:rPr>
              <a:t>PAUSE. LEAVE</a:t>
            </a:r>
            <a:r>
              <a:rPr lang="en-US" b="0" i="0" u="none" strike="noStrike" baseline="0">
                <a:latin typeface="Segoe"/>
                <a:ea typeface="ＭＳ ゴシック"/>
              </a:rPr>
              <a:t> the database open to use in the next exercise.</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7</a:t>
            </a:fld>
            <a:endParaRPr lang="en-US" dirty="0"/>
          </a:p>
        </p:txBody>
      </p:sp>
      <p:pic>
        <p:nvPicPr>
          <p:cNvPr id="8" name="Picture 7" descr="01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1" y="2717215"/>
            <a:ext cx="6477000" cy="3505785"/>
          </a:xfrm>
          <a:prstGeom prst="rect">
            <a:avLst/>
          </a:prstGeom>
        </p:spPr>
      </p:pic>
    </p:spTree>
    <p:extLst>
      <p:ext uri="{BB962C8B-B14F-4D97-AF65-F5344CB8AC3E}">
        <p14:creationId xmlns:p14="http://schemas.microsoft.com/office/powerpoint/2010/main" val="409983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Navigation Pane</a:t>
            </a:r>
          </a:p>
        </p:txBody>
      </p:sp>
      <p:sp>
        <p:nvSpPr>
          <p:cNvPr id="3" name="Text Placeholder 2"/>
          <p:cNvSpPr>
            <a:spLocks noGrp="1"/>
          </p:cNvSpPr>
          <p:nvPr>
            <p:ph type="body" idx="1"/>
          </p:nvPr>
        </p:nvSpPr>
        <p:spPr/>
        <p:txBody>
          <a:bodyPr/>
          <a:lstStyle/>
          <a:p>
            <a:pPr lvl="0" rtl="0"/>
            <a:r>
              <a:rPr lang="en-US" b="1" i="0" u="none" strike="noStrike" baseline="0">
                <a:solidFill>
                  <a:srgbClr val="000000"/>
                </a:solidFill>
                <a:latin typeface="Segoe"/>
                <a:ea typeface="ＭＳ ゴシック"/>
              </a:rPr>
              <a:t>USE </a:t>
            </a:r>
            <a:r>
              <a:rPr lang="en-US" b="0" i="0" u="none" strike="noStrike" baseline="0">
                <a:solidFill>
                  <a:srgbClr val="000000"/>
                </a:solidFill>
                <a:latin typeface="Segoe"/>
                <a:ea typeface="ＭＳ ゴシック"/>
              </a:rPr>
              <a:t>the database from the previous exercise.</a:t>
            </a:r>
          </a:p>
          <a:p>
            <a:pPr lvl="1" rtl="0"/>
            <a:r>
              <a:rPr lang="en-US" b="0" i="0" u="none" strike="noStrike" baseline="0">
                <a:solidFill>
                  <a:srgbClr val="000000"/>
                </a:solidFill>
                <a:latin typeface="Segoe"/>
                <a:ea typeface="ＭＳ ゴシック"/>
              </a:rPr>
              <a:t>In the Navigation Pane, double-click </a:t>
            </a:r>
            <a:r>
              <a:rPr lang="en-US" b="1" i="0" u="none" strike="noStrike" baseline="0">
                <a:solidFill>
                  <a:srgbClr val="000000"/>
                </a:solidFill>
                <a:latin typeface="Segoe"/>
                <a:ea typeface="ＭＳ ゴシック"/>
              </a:rPr>
              <a:t>Students</a:t>
            </a:r>
            <a:r>
              <a:rPr lang="en-US" b="0" i="0" u="none" strike="noStrike" baseline="0">
                <a:solidFill>
                  <a:srgbClr val="000000"/>
                </a:solidFill>
                <a:latin typeface="Segoe"/>
                <a:ea typeface="ＭＳ ゴシック"/>
              </a:rPr>
              <a:t> to </a:t>
            </a:r>
            <a:r>
              <a:rPr lang="en-US" b="0" i="0" u="none" strike="noStrike" baseline="0">
                <a:solidFill>
                  <a:srgbClr val="000000"/>
                </a:solidFill>
                <a:latin typeface="ITC Officina Sans Bold"/>
                <a:ea typeface="ＭＳ ゴシック"/>
              </a:rPr>
              <a:t>display</a:t>
            </a:r>
            <a:r>
              <a:rPr lang="en-US" b="0" i="0" u="none" strike="noStrike" baseline="0">
                <a:solidFill>
                  <a:srgbClr val="000000"/>
                </a:solidFill>
                <a:latin typeface="Segoe"/>
                <a:ea typeface="ＭＳ ゴシック"/>
              </a:rPr>
              <a:t> the table in the Access work area, as shown below.</a:t>
            </a: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8</a:t>
            </a:fld>
            <a:endParaRPr lang="en-US" dirty="0"/>
          </a:p>
        </p:txBody>
      </p:sp>
      <p:pic>
        <p:nvPicPr>
          <p:cNvPr id="7" name="Picture 6" descr="01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743200"/>
            <a:ext cx="6350001" cy="3449760"/>
          </a:xfrm>
          <a:prstGeom prst="rect">
            <a:avLst/>
          </a:prstGeom>
        </p:spPr>
      </p:pic>
    </p:spTree>
    <p:extLst>
      <p:ext uri="{BB962C8B-B14F-4D97-AF65-F5344CB8AC3E}">
        <p14:creationId xmlns:p14="http://schemas.microsoft.com/office/powerpoint/2010/main" val="52695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a:solidFill>
                  <a:srgbClr val="BA141A"/>
                </a:solidFill>
                <a:latin typeface="Segoe"/>
                <a:ea typeface="ＭＳ ゴシック"/>
              </a:rPr>
              <a:t>Step by Step: Use the Navigation Pane</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a:latin typeface="Segoe"/>
                <a:ea typeface="ＭＳ ゴシック"/>
              </a:rPr>
              <a:t>Click the </a:t>
            </a:r>
            <a:r>
              <a:rPr lang="en-US" b="1" i="0" u="none" strike="noStrike" baseline="0">
                <a:latin typeface="Segoe"/>
                <a:ea typeface="ＭＳ ゴシック"/>
              </a:rPr>
              <a:t>down arrow</a:t>
            </a:r>
            <a:r>
              <a:rPr lang="en-US" b="0" i="0" u="none" strike="noStrike" baseline="0">
                <a:latin typeface="Segoe"/>
                <a:ea typeface="ＭＳ ゴシック"/>
              </a:rPr>
              <a:t> next to </a:t>
            </a:r>
            <a:br>
              <a:rPr lang="en-US" b="0" i="0" u="none" strike="noStrike" baseline="0">
                <a:latin typeface="Segoe"/>
                <a:ea typeface="ＭＳ ゴシック"/>
              </a:rPr>
            </a:br>
            <a:r>
              <a:rPr lang="en-US" b="0" i="0" u="none" strike="noStrike" baseline="0">
                <a:latin typeface="Segoe"/>
                <a:ea typeface="ＭＳ ゴシック"/>
              </a:rPr>
              <a:t>All Access Objects at the top </a:t>
            </a:r>
            <a:br>
              <a:rPr lang="en-US" b="0" i="0" u="none" strike="noStrike" baseline="0">
                <a:latin typeface="Segoe"/>
                <a:ea typeface="ＭＳ ゴシック"/>
              </a:rPr>
            </a:br>
            <a:r>
              <a:rPr lang="en-US" b="0" i="0" u="none" strike="noStrike" baseline="0">
                <a:latin typeface="Segoe"/>
                <a:ea typeface="ＭＳ ゴシック"/>
              </a:rPr>
              <a:t>of the Navigation Pane to </a:t>
            </a:r>
            <a:br>
              <a:rPr lang="en-US" b="0" i="0" u="none" strike="noStrike" baseline="0">
                <a:latin typeface="Segoe"/>
                <a:ea typeface="ＭＳ ゴシック"/>
              </a:rPr>
            </a:br>
            <a:r>
              <a:rPr lang="en-US" b="0" i="0" u="none" strike="noStrike" baseline="0">
                <a:latin typeface="Segoe"/>
                <a:ea typeface="ＭＳ ゴシック"/>
              </a:rPr>
              <a:t>display the menu, as shown </a:t>
            </a:r>
            <a:br>
              <a:rPr lang="en-US" b="0" i="0" u="none" strike="noStrike" baseline="0">
                <a:latin typeface="Segoe"/>
                <a:ea typeface="ＭＳ ゴシック"/>
              </a:rPr>
            </a:br>
            <a:r>
              <a:rPr lang="en-US" b="0" i="0" u="none" strike="noStrike" baseline="0">
                <a:latin typeface="Segoe"/>
                <a:ea typeface="ＭＳ ゴシック"/>
              </a:rPr>
              <a:t>at right.</a:t>
            </a:r>
          </a:p>
          <a:p>
            <a:pPr lvl="1">
              <a:buFont typeface="+mj-lt"/>
              <a:buAutoNum type="arabicPeriod" startAt="2"/>
            </a:pPr>
            <a:r>
              <a:rPr lang="en-US">
                <a:latin typeface="Segoe"/>
                <a:ea typeface="ＭＳ ゴシック"/>
              </a:rPr>
              <a:t>Click </a:t>
            </a:r>
            <a:r>
              <a:rPr lang="en-US" b="1">
                <a:latin typeface="Segoe"/>
                <a:ea typeface="ＭＳ ゴシック"/>
              </a:rPr>
              <a:t>Tables and Related </a:t>
            </a:r>
            <a:br>
              <a:rPr lang="en-US" b="1">
                <a:latin typeface="Segoe"/>
                <a:ea typeface="ＭＳ ゴシック"/>
              </a:rPr>
            </a:br>
            <a:r>
              <a:rPr lang="en-US" b="1">
                <a:latin typeface="Segoe"/>
                <a:ea typeface="ＭＳ ゴシック"/>
              </a:rPr>
              <a:t>Views</a:t>
            </a:r>
            <a:r>
              <a:rPr lang="en-US">
                <a:latin typeface="Segoe"/>
                <a:ea typeface="ＭＳ ゴシック"/>
              </a:rPr>
              <a:t>. The default group in </a:t>
            </a:r>
            <a:br>
              <a:rPr lang="en-US">
                <a:latin typeface="Segoe"/>
                <a:ea typeface="ＭＳ ゴシック"/>
              </a:rPr>
            </a:br>
            <a:r>
              <a:rPr lang="en-US">
                <a:latin typeface="Segoe"/>
                <a:ea typeface="ＭＳ ゴシック"/>
              </a:rPr>
              <a:t>this category is All Tables, </a:t>
            </a:r>
            <a:br>
              <a:rPr lang="en-US">
                <a:latin typeface="Segoe"/>
                <a:ea typeface="ＭＳ ゴシック"/>
              </a:rPr>
            </a:br>
            <a:r>
              <a:rPr lang="en-US">
                <a:latin typeface="Segoe"/>
                <a:ea typeface="ＭＳ ゴシック"/>
              </a:rPr>
              <a:t>which appears in the menu at </a:t>
            </a:r>
            <a:br>
              <a:rPr lang="en-US">
                <a:latin typeface="Segoe"/>
                <a:ea typeface="ＭＳ ゴシック"/>
              </a:rPr>
            </a:br>
            <a:r>
              <a:rPr lang="en-US">
                <a:latin typeface="Segoe"/>
                <a:ea typeface="ＭＳ ゴシック"/>
              </a:rPr>
              <a:t>the top of the Navigation </a:t>
            </a:r>
            <a:br>
              <a:rPr lang="en-US">
                <a:latin typeface="Segoe"/>
                <a:ea typeface="ＭＳ ゴシック"/>
              </a:rPr>
            </a:br>
            <a:r>
              <a:rPr lang="en-US">
                <a:latin typeface="Segoe"/>
                <a:ea typeface="ＭＳ ゴシック"/>
              </a:rPr>
              <a:t>Pane. Notice the Students </a:t>
            </a:r>
            <a:br>
              <a:rPr lang="en-US">
                <a:latin typeface="Segoe"/>
                <a:ea typeface="ＭＳ ゴシック"/>
              </a:rPr>
            </a:br>
            <a:r>
              <a:rPr lang="en-US">
                <a:latin typeface="Segoe"/>
                <a:ea typeface="ＭＳ ゴシック"/>
              </a:rPr>
              <a:t>table and all other objects </a:t>
            </a:r>
            <a:br>
              <a:rPr lang="en-US">
                <a:latin typeface="Segoe"/>
                <a:ea typeface="ＭＳ ゴシック"/>
              </a:rPr>
            </a:br>
            <a:r>
              <a:rPr lang="en-US">
                <a:latin typeface="Segoe"/>
                <a:ea typeface="ＭＳ ゴシック"/>
              </a:rPr>
              <a:t>related to it are displayed under the Students header.</a:t>
            </a:r>
          </a:p>
          <a:p>
            <a:pPr lvl="1" rtl="0">
              <a:buFont typeface="+mj-lt"/>
              <a:buAutoNum type="arabicPeriod" startAt="2"/>
            </a:pPr>
            <a:endParaRPr lang="en-US" b="0" i="0" u="none" strike="noStrike" baseline="0">
              <a:latin typeface="Segoe"/>
              <a:ea typeface="ＭＳ ゴシック"/>
            </a:endParaRPr>
          </a:p>
        </p:txBody>
      </p:sp>
      <p:sp>
        <p:nvSpPr>
          <p:cNvPr id="4" name="Date Placeholder 3"/>
          <p:cNvSpPr>
            <a:spLocks noGrp="1"/>
          </p:cNvSpPr>
          <p:nvPr>
            <p:ph type="dt" sz="half" idx="10"/>
          </p:nvPr>
        </p:nvSpPr>
        <p:spPr>
          <a:xfrm>
            <a:off x="457200" y="6245225"/>
            <a:ext cx="2133600" cy="476250"/>
          </a:xfrm>
        </p:spPr>
        <p:txBody>
          <a:bodyPr/>
          <a:lstStyle/>
          <a:p>
            <a:pPr>
              <a:defRPr/>
            </a:pPr>
            <a:r>
              <a:rPr lang="en-US"/>
              <a:t>© 2014, John Wiley &amp; Sons, Inc.</a:t>
            </a:r>
            <a:endParaRPr lang="en-US" dirty="0"/>
          </a:p>
        </p:txBody>
      </p:sp>
      <p:sp>
        <p:nvSpPr>
          <p:cNvPr id="5" name="Footer Placeholder 4"/>
          <p:cNvSpPr>
            <a:spLocks noGrp="1"/>
          </p:cNvSpPr>
          <p:nvPr>
            <p:ph type="ftr" sz="quarter" idx="11"/>
          </p:nvPr>
        </p:nvSpPr>
        <p:spPr>
          <a:xfrm>
            <a:off x="2743200" y="6245225"/>
            <a:ext cx="3657600" cy="476250"/>
          </a:xfrm>
        </p:spPr>
        <p:txBody>
          <a:bodyPr/>
          <a:lstStyle/>
          <a:p>
            <a:pPr>
              <a:defRPr/>
            </a:pPr>
            <a:r>
              <a:rPr lang="en-US" dirty="0"/>
              <a:t>Microsoft Official Academic Course, Microsoft Word 2013</a:t>
            </a:r>
          </a:p>
        </p:txBody>
      </p:sp>
      <p:sp>
        <p:nvSpPr>
          <p:cNvPr id="6" name="Slide Number Placeholder 5"/>
          <p:cNvSpPr>
            <a:spLocks noGrp="1"/>
          </p:cNvSpPr>
          <p:nvPr>
            <p:ph type="sldNum" sz="quarter" idx="12"/>
          </p:nvPr>
        </p:nvSpPr>
        <p:spPr>
          <a:xfrm>
            <a:off x="6553200" y="6245225"/>
            <a:ext cx="2133600" cy="476250"/>
          </a:xfrm>
        </p:spPr>
        <p:txBody>
          <a:bodyPr/>
          <a:lstStyle/>
          <a:p>
            <a:pPr>
              <a:defRPr/>
            </a:pPr>
            <a:fld id="{4453F413-A379-4AA4-A6AE-7C7FDF82C384}" type="slidenum">
              <a:rPr lang="en-US" smtClean="0"/>
              <a:pPr>
                <a:defRPr/>
              </a:pPr>
              <a:t>9</a:t>
            </a:fld>
            <a:endParaRPr lang="en-US" dirty="0"/>
          </a:p>
        </p:txBody>
      </p:sp>
      <p:pic>
        <p:nvPicPr>
          <p:cNvPr id="7" name="Picture 6" descr="01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6562" y="1532235"/>
            <a:ext cx="3213238" cy="4064232"/>
          </a:xfrm>
          <a:prstGeom prst="rect">
            <a:avLst/>
          </a:prstGeom>
        </p:spPr>
      </p:pic>
    </p:spTree>
    <p:extLst>
      <p:ext uri="{BB962C8B-B14F-4D97-AF65-F5344CB8AC3E}">
        <p14:creationId xmlns:p14="http://schemas.microsoft.com/office/powerpoint/2010/main" val="104447645"/>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312</TotalTime>
  <Words>2695</Words>
  <Application>Microsoft Office PowerPoint</Application>
  <PresentationFormat>On-screen Show (4:3)</PresentationFormat>
  <Paragraphs>281</Paragraphs>
  <Slides>38</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ＭＳ ゴシック</vt:lpstr>
      <vt:lpstr>Arial</vt:lpstr>
      <vt:lpstr>Calibri</vt:lpstr>
      <vt:lpstr>Franklin Gothic Book</vt:lpstr>
      <vt:lpstr>Franklin Gothic Medium</vt:lpstr>
      <vt:lpstr>Grotesque MT BdExt</vt:lpstr>
      <vt:lpstr>ITC Officina Sans Bold</vt:lpstr>
      <vt:lpstr>Segoe</vt:lpstr>
      <vt:lpstr>Segoe UI</vt:lpstr>
      <vt:lpstr>Segoe UI Light</vt:lpstr>
      <vt:lpstr>Segoe UI Semibold</vt:lpstr>
      <vt:lpstr>Segoe UI Semilight</vt:lpstr>
      <vt:lpstr>Times New Roman</vt:lpstr>
      <vt:lpstr>template</vt:lpstr>
      <vt:lpstr>Database Essentials</vt:lpstr>
      <vt:lpstr>Objectives</vt:lpstr>
      <vt:lpstr>Step by Step: Start Access in Windows 8</vt:lpstr>
      <vt:lpstr>Step by Step: Start Access in Windows 8</vt:lpstr>
      <vt:lpstr>Step by Step: Step by Step: Start Access in Windows 7</vt:lpstr>
      <vt:lpstr>Step by Step: Open an Existing Database</vt:lpstr>
      <vt:lpstr>Step by Step: Open an Existing Database</vt:lpstr>
      <vt:lpstr>Step by Step: Use the Navigation Pane</vt:lpstr>
      <vt:lpstr>Step by Step: Use the Navigation Pane</vt:lpstr>
      <vt:lpstr>Step by Step: Use the Navigation Pane</vt:lpstr>
      <vt:lpstr>Step by Step: Use the Navigation Pane</vt:lpstr>
      <vt:lpstr>Step by Step: Use the Navigation Pane</vt:lpstr>
      <vt:lpstr>Step by Step: Use the Navigation Pane</vt:lpstr>
      <vt:lpstr>Step by Step: Use Object Tabs</vt:lpstr>
      <vt:lpstr>Step by Step: Use Object Tabs</vt:lpstr>
      <vt:lpstr>Step by Step: Use Object Tabs</vt:lpstr>
      <vt:lpstr>Step by Step: Change Views</vt:lpstr>
      <vt:lpstr>Step by Step: Change Views</vt:lpstr>
      <vt:lpstr>Step by Step: Change Views</vt:lpstr>
      <vt:lpstr>Step by Step: Use the Ribbon</vt:lpstr>
      <vt:lpstr>Step by Step: Use the Ribbon</vt:lpstr>
      <vt:lpstr>Step by Step: Use the Ribbon</vt:lpstr>
      <vt:lpstr>Step by Step: Use the Quick Access Toolbar Menu</vt:lpstr>
      <vt:lpstr>Step by Step: Use KeyTips</vt:lpstr>
      <vt:lpstr>Step by Step: Use the Backstage View</vt:lpstr>
      <vt:lpstr>Step by Step: Use the Backstage View</vt:lpstr>
      <vt:lpstr>Step by Step: Use the Help Button and Change Help Location Menu</vt:lpstr>
      <vt:lpstr>Step by Step: Use the Help Button and Change Help Location Menu</vt:lpstr>
      <vt:lpstr>Step by Step: Use the Help Button and Change Help Location Menu</vt:lpstr>
      <vt:lpstr>Step by Step: Use the Help Button and Change Help Location Menu</vt:lpstr>
      <vt:lpstr>Step by Step: Define Table Fields</vt:lpstr>
      <vt:lpstr>Step by Step: Review and Modify Data Types for Fields</vt:lpstr>
      <vt:lpstr>Step by Step: Review and Modify Data Types for Fields</vt:lpstr>
      <vt:lpstr>Step by Step: Review and Modify Data Types for Fields</vt:lpstr>
      <vt:lpstr>Step by Step: Review and Modify Data Types for Fields</vt:lpstr>
      <vt:lpstr>Step by Step: Define Database Tables</vt:lpstr>
      <vt:lpstr>Step by Step: Define Database Tables</vt:lpstr>
      <vt:lpstr>Skill Summary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Shawn White (Waypoint Ventures LLC)</cp:lastModifiedBy>
  <cp:revision>342</cp:revision>
  <dcterms:created xsi:type="dcterms:W3CDTF">2011-08-08T12:10:51Z</dcterms:created>
  <dcterms:modified xsi:type="dcterms:W3CDTF">2016-04-08T18:03:45Z</dcterms:modified>
</cp:coreProperties>
</file>